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7" r:id="rId2"/>
    <p:sldId id="349" r:id="rId3"/>
    <p:sldId id="263" r:id="rId4"/>
    <p:sldId id="260" r:id="rId5"/>
    <p:sldId id="1128" r:id="rId6"/>
    <p:sldId id="402" r:id="rId7"/>
    <p:sldId id="304" r:id="rId8"/>
    <p:sldId id="1127" r:id="rId9"/>
    <p:sldId id="1125" r:id="rId10"/>
    <p:sldId id="337" r:id="rId11"/>
    <p:sldId id="342" r:id="rId12"/>
    <p:sldId id="350" r:id="rId13"/>
    <p:sldId id="286" r:id="rId14"/>
    <p:sldId id="1124" r:id="rId15"/>
    <p:sldId id="343" r:id="rId16"/>
    <p:sldId id="340" r:id="rId17"/>
    <p:sldId id="404" r:id="rId18"/>
    <p:sldId id="390" r:id="rId19"/>
    <p:sldId id="1126" r:id="rId20"/>
    <p:sldId id="389" r:id="rId21"/>
    <p:sldId id="326" r:id="rId22"/>
    <p:sldId id="341" r:id="rId23"/>
    <p:sldId id="391" r:id="rId24"/>
    <p:sldId id="405" r:id="rId25"/>
    <p:sldId id="353" r:id="rId2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D1C"/>
    <a:srgbClr val="106625"/>
    <a:srgbClr val="C1E9FF"/>
    <a:srgbClr val="FBEBC4"/>
    <a:srgbClr val="DEB5FF"/>
    <a:srgbClr val="DADADC"/>
    <a:srgbClr val="FFCA9A"/>
    <a:srgbClr val="F9CFD4"/>
    <a:srgbClr val="04A7E2"/>
    <a:srgbClr val="5B0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64" autoAdjust="0"/>
    <p:restoredTop sz="94660"/>
  </p:normalViewPr>
  <p:slideViewPr>
    <p:cSldViewPr snapToGrid="0">
      <p:cViewPr varScale="1">
        <p:scale>
          <a:sx n="186" d="100"/>
          <a:sy n="186" d="100"/>
        </p:scale>
        <p:origin x="720" y="156"/>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BB2FD5A-06B6-954A-831D-A8E8E8D0FB38}" type="datetimeFigureOut">
              <a:rPr lang="en-US" smtClean="0"/>
              <a:t>7/3/2018</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E235D8D-F6D1-514C-9C26-1A40596F8496}" type="slidenum">
              <a:rPr lang="en-US" smtClean="0"/>
              <a:t>‹#›</a:t>
            </a:fld>
            <a:endParaRPr lang="en-US"/>
          </a:p>
        </p:txBody>
      </p:sp>
    </p:spTree>
    <p:extLst>
      <p:ext uri="{BB962C8B-B14F-4D97-AF65-F5344CB8AC3E}">
        <p14:creationId xmlns:p14="http://schemas.microsoft.com/office/powerpoint/2010/main" val="250697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DCD9FB3-46C9-481E-9C2F-1AEFB0389D71}" type="datetimeFigureOut">
              <a:rPr lang="en-US" smtClean="0"/>
              <a:t>7/3/2018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721A929-D165-4178-92D2-077AB47ADEA5}" type="slidenum">
              <a:rPr lang="en-US" smtClean="0"/>
              <a:t>‹#›</a:t>
            </a:fld>
            <a:endParaRPr lang="en-US"/>
          </a:p>
        </p:txBody>
      </p:sp>
    </p:spTree>
    <p:extLst>
      <p:ext uri="{BB962C8B-B14F-4D97-AF65-F5344CB8AC3E}">
        <p14:creationId xmlns:p14="http://schemas.microsoft.com/office/powerpoint/2010/main" val="374672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pitchFamily="-108" charset="-128"/>
                <a:cs typeface="ＭＳ Ｐゴシック" pitchFamily="-108" charset="-128"/>
              </a:rPr>
              <a:t>With DOE, the National Labs are undertaking new research to better understand the potentially dramatic energy impacts of new technologies and business models like connected and automated</a:t>
            </a:r>
            <a:r>
              <a:rPr lang="en-US" sz="1200" kern="1200" baseline="0" dirty="0">
                <a:solidFill>
                  <a:schemeClr val="tx1"/>
                </a:solidFill>
                <a:effectLst/>
                <a:latin typeface="+mn-lt"/>
                <a:ea typeface="ＭＳ Ｐゴシック" pitchFamily="-108" charset="-128"/>
                <a:cs typeface="ＭＳ Ｐゴシック" pitchFamily="-108" charset="-128"/>
              </a:rPr>
              <a:t> vehicles and shared mobility</a:t>
            </a:r>
            <a:r>
              <a:rPr lang="en-US" sz="1200" kern="1200" dirty="0">
                <a:solidFill>
                  <a:schemeClr val="tx1"/>
                </a:solidFill>
                <a:effectLst/>
                <a:latin typeface="+mn-lt"/>
                <a:ea typeface="ＭＳ Ｐゴシック" pitchFamily="-108" charset="-128"/>
                <a:cs typeface="ＭＳ Ｐゴシック" pitchFamily="-108" charset="-128"/>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pitchFamily="-108" charset="-128"/>
                <a:cs typeface="ＭＳ Ｐゴシック" pitchFamily="-108" charset="-128"/>
              </a:rPr>
              <a:t>DOE’s Energy Efficient Mobility Systems (or EEMS) was created to investigate opportunities to increase </a:t>
            </a:r>
            <a:r>
              <a:rPr lang="en-US" sz="1200" b="1" i="1" kern="1200" dirty="0">
                <a:solidFill>
                  <a:schemeClr val="tx1"/>
                </a:solidFill>
                <a:effectLst/>
                <a:latin typeface="+mn-lt"/>
                <a:ea typeface="ＭＳ Ｐゴシック" pitchFamily="-108" charset="-128"/>
                <a:cs typeface="ＭＳ Ｐゴシック" pitchFamily="-108" charset="-128"/>
              </a:rPr>
              <a:t>mobility energy productivity.</a:t>
            </a:r>
            <a:r>
              <a:rPr lang="en-US" sz="1200" kern="1200" dirty="0">
                <a:solidFill>
                  <a:schemeClr val="tx1"/>
                </a:solidFill>
                <a:effectLst/>
                <a:latin typeface="+mn-lt"/>
                <a:ea typeface="ＭＳ Ｐゴシック" pitchFamily="-108" charset="-128"/>
                <a:cs typeface="ＭＳ Ｐゴシック" pitchFamily="-108" charset="-128"/>
              </a:rPr>
              <a:t> </a:t>
            </a:r>
          </a:p>
          <a:p>
            <a:pPr marL="171450" indent="-171450">
              <a:buFont typeface="Arial" panose="020B0604020202020204" pitchFamily="34" charset="0"/>
              <a:buChar char="•"/>
            </a:pPr>
            <a:r>
              <a:rPr lang="en-US" sz="1200" kern="1200" dirty="0">
                <a:solidFill>
                  <a:schemeClr val="tx1"/>
                </a:solidFill>
                <a:effectLst/>
                <a:latin typeface="+mn-lt"/>
                <a:ea typeface="ＭＳ Ｐゴシック" pitchFamily="-108" charset="-128"/>
                <a:cs typeface="ＭＳ Ｐゴシック" pitchFamily="-108" charset="-128"/>
              </a:rPr>
              <a:t>Within EEMS, activities are split into five focus areas,</a:t>
            </a:r>
            <a:r>
              <a:rPr lang="en-US" sz="1200" kern="1200" baseline="0" dirty="0">
                <a:solidFill>
                  <a:schemeClr val="tx1"/>
                </a:solidFill>
                <a:effectLst/>
                <a:latin typeface="+mn-lt"/>
                <a:ea typeface="ＭＳ Ｐゴシック" pitchFamily="-108" charset="-128"/>
                <a:cs typeface="ＭＳ Ｐゴシック" pitchFamily="-108" charset="-128"/>
              </a:rPr>
              <a:t> one of which is the </a:t>
            </a:r>
            <a:r>
              <a:rPr lang="en-US" sz="1200" b="1" kern="1200" dirty="0">
                <a:solidFill>
                  <a:schemeClr val="tx1"/>
                </a:solidFill>
                <a:effectLst/>
                <a:latin typeface="+mn-lt"/>
                <a:ea typeface="ＭＳ Ｐゴシック" pitchFamily="-108" charset="-128"/>
                <a:cs typeface="ＭＳ Ｐゴシック" pitchFamily="-108" charset="-128"/>
              </a:rPr>
              <a:t>SMART Mobility Lab Consortium</a:t>
            </a:r>
            <a:endParaRPr lang="en-US" sz="1200" kern="1200" dirty="0">
              <a:solidFill>
                <a:schemeClr val="tx1"/>
              </a:solidFill>
              <a:effectLst/>
              <a:latin typeface="+mn-lt"/>
              <a:ea typeface="ＭＳ Ｐゴシック" pitchFamily="-108" charset="-128"/>
              <a:cs typeface="ＭＳ Ｐゴシック" pitchFamily="-108" charset="-128"/>
            </a:endParaRPr>
          </a:p>
        </p:txBody>
      </p:sp>
      <p:sp>
        <p:nvSpPr>
          <p:cNvPr id="4" name="Slide Number Placeholder 3"/>
          <p:cNvSpPr>
            <a:spLocks noGrp="1"/>
          </p:cNvSpPr>
          <p:nvPr>
            <p:ph type="sldNum" sz="quarter" idx="10"/>
          </p:nvPr>
        </p:nvSpPr>
        <p:spPr/>
        <p:txBody>
          <a:bodyPr/>
          <a:lstStyle/>
          <a:p>
            <a:fld id="{CFE61BA2-6A9F-944A-8D75-E0936AF7E4D5}" type="slidenum">
              <a:rPr lang="en-US" altLang="x-none" smtClean="0"/>
              <a:pPr/>
              <a:t>2</a:t>
            </a:fld>
            <a:endParaRPr lang="en-US" altLang="x-none"/>
          </a:p>
        </p:txBody>
      </p:sp>
    </p:spTree>
    <p:extLst>
      <p:ext uri="{BB962C8B-B14F-4D97-AF65-F5344CB8AC3E}">
        <p14:creationId xmlns:p14="http://schemas.microsoft.com/office/powerpoint/2010/main" val="26764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pitchFamily="-108" charset="-128"/>
                <a:cs typeface="ＭＳ Ｐゴシック" pitchFamily="-108" charset="-128"/>
              </a:rPr>
              <a:t>the SMART Mobility Lab  Consortium consists of five focused pillars of research.</a:t>
            </a:r>
            <a:r>
              <a:rPr lang="en-US" sz="1200" kern="1200" baseline="0" dirty="0">
                <a:solidFill>
                  <a:schemeClr val="tx1"/>
                </a:solidFill>
                <a:effectLst/>
                <a:latin typeface="+mn-lt"/>
                <a:ea typeface="ＭＳ Ｐゴシック" pitchFamily="-108" charset="-128"/>
                <a:cs typeface="ＭＳ Ｐゴシック" pitchFamily="-108" charset="-128"/>
              </a:rPr>
              <a:t> My project today is a task under the ___ Pillar which aims to ___ </a:t>
            </a:r>
            <a:r>
              <a:rPr lang="en-US" sz="1200" i="1" kern="1200" dirty="0">
                <a:solidFill>
                  <a:schemeClr val="tx1"/>
                </a:solidFill>
                <a:effectLst/>
                <a:latin typeface="+mn-lt"/>
                <a:ea typeface="ＭＳ Ｐゴシック" pitchFamily="-108" charset="-128"/>
                <a:cs typeface="ＭＳ Ｐゴシック" pitchFamily="-108" charset="-128"/>
              </a:rPr>
              <a:t>[</a:t>
            </a:r>
            <a:r>
              <a:rPr lang="en-US" sz="1200" i="1" u="sng" kern="1200" dirty="0">
                <a:solidFill>
                  <a:schemeClr val="tx1"/>
                </a:solidFill>
                <a:effectLst/>
                <a:latin typeface="+mn-lt"/>
                <a:ea typeface="ＭＳ Ｐゴシック" pitchFamily="-108" charset="-128"/>
                <a:cs typeface="ＭＳ Ｐゴシック" pitchFamily="-108" charset="-128"/>
              </a:rPr>
              <a:t>Presenter Note:</a:t>
            </a:r>
            <a:r>
              <a:rPr lang="en-US" sz="1200" i="1" kern="1200" dirty="0">
                <a:solidFill>
                  <a:schemeClr val="tx1"/>
                </a:solidFill>
                <a:effectLst/>
                <a:latin typeface="+mn-lt"/>
                <a:ea typeface="ＭＳ Ｐゴシック" pitchFamily="-108" charset="-128"/>
                <a:cs typeface="ＭＳ Ｐゴシック" pitchFamily="-108" charset="-128"/>
              </a:rPr>
              <a:t> Choose appropriate</a:t>
            </a:r>
            <a:r>
              <a:rPr lang="en-US" sz="1200" i="1" kern="1200" baseline="0" dirty="0">
                <a:solidFill>
                  <a:schemeClr val="tx1"/>
                </a:solidFill>
                <a:effectLst/>
                <a:latin typeface="+mn-lt"/>
                <a:ea typeface="ＭＳ Ｐゴシック" pitchFamily="-108" charset="-128"/>
                <a:cs typeface="ＭＳ Ｐゴシック" pitchFamily="-108" charset="-128"/>
              </a:rPr>
              <a:t> bullet below</a:t>
            </a:r>
            <a:r>
              <a:rPr lang="en-US" sz="1200" i="1" kern="1200" dirty="0">
                <a:solidFill>
                  <a:schemeClr val="tx1"/>
                </a:solidFill>
                <a:effectLst/>
                <a:latin typeface="+mn-lt"/>
                <a:ea typeface="ＭＳ Ｐゴシック" pitchFamily="-108" charset="-128"/>
                <a:cs typeface="ＭＳ Ｐゴシック" pitchFamily="-108" charset="-128"/>
              </a:rPr>
              <a:t>]</a:t>
            </a:r>
            <a:endParaRPr lang="en-US" sz="1200" kern="1200" dirty="0">
              <a:solidFill>
                <a:schemeClr val="tx1"/>
              </a:solidFill>
              <a:effectLst/>
              <a:latin typeface="+mn-lt"/>
              <a:ea typeface="ＭＳ Ｐゴシック" pitchFamily="-108" charset="-128"/>
              <a:cs typeface="ＭＳ Ｐゴシック" pitchFamily="-108" charset="-128"/>
            </a:endParaRPr>
          </a:p>
          <a:p>
            <a:r>
              <a:rPr lang="en-US" sz="1200" kern="1200" dirty="0">
                <a:solidFill>
                  <a:schemeClr val="tx1"/>
                </a:solidFill>
                <a:effectLst/>
                <a:latin typeface="+mn-lt"/>
                <a:ea typeface="ＭＳ Ｐゴシック" pitchFamily="-108" charset="-128"/>
                <a:cs typeface="ＭＳ Ｐゴシック" pitchFamily="-108" charset="-128"/>
              </a:rPr>
              <a:t> </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pitchFamily="-108" charset="-128"/>
                <a:cs typeface="ＭＳ Ｐゴシック" pitchFamily="-108" charset="-128"/>
              </a:rPr>
              <a:t>Connected and Automated Vehicles (or CAVs):</a:t>
            </a:r>
            <a:r>
              <a:rPr lang="en-US" sz="1200" kern="1200" dirty="0">
                <a:solidFill>
                  <a:schemeClr val="tx1"/>
                </a:solidFill>
                <a:effectLst/>
                <a:latin typeface="+mn-lt"/>
                <a:ea typeface="ＭＳ Ｐゴシック" pitchFamily="-108" charset="-128"/>
                <a:cs typeface="ＭＳ Ｐゴシック" pitchFamily="-108" charset="-128"/>
              </a:rPr>
              <a:t> Understanding the energy, technology, and usage implications of connected and autonomous technologies and identifying efficient CAV solutions.</a:t>
            </a:r>
          </a:p>
          <a:p>
            <a:pPr marL="171450" indent="-171450">
              <a:buFont typeface="Arial" panose="020B0604020202020204" pitchFamily="34" charset="0"/>
              <a:buChar char="•"/>
            </a:pPr>
            <a:r>
              <a:rPr lang="en-US" sz="1200" b="1" kern="1200" dirty="0">
                <a:solidFill>
                  <a:schemeClr val="tx1"/>
                </a:solidFill>
                <a:effectLst/>
                <a:latin typeface="+mn-lt"/>
                <a:ea typeface="ＭＳ Ｐゴシック" pitchFamily="-108" charset="-128"/>
                <a:cs typeface="ＭＳ Ｐゴシック" pitchFamily="-108" charset="-128"/>
              </a:rPr>
              <a:t>Mobility Decision Science:</a:t>
            </a:r>
            <a:r>
              <a:rPr lang="en-US" sz="1200" kern="1200" dirty="0">
                <a:solidFill>
                  <a:schemeClr val="tx1"/>
                </a:solidFill>
                <a:effectLst/>
                <a:latin typeface="+mn-lt"/>
                <a:ea typeface="ＭＳ Ｐゴシック" pitchFamily="-108" charset="-128"/>
                <a:cs typeface="ＭＳ Ｐゴシック" pitchFamily="-108" charset="-128"/>
              </a:rPr>
              <a:t> Identifying the transportation energy impacts of potential travel and lifestyle decisions and understanding the human role in the mobility system.</a:t>
            </a:r>
          </a:p>
          <a:p>
            <a:pPr marL="171450" indent="-171450">
              <a:buFont typeface="Arial" panose="020B0604020202020204" pitchFamily="34" charset="0"/>
              <a:buChar char="•"/>
            </a:pPr>
            <a:r>
              <a:rPr lang="en-US" sz="1200" b="1" kern="1200" dirty="0">
                <a:solidFill>
                  <a:schemeClr val="tx1"/>
                </a:solidFill>
                <a:effectLst/>
                <a:latin typeface="+mn-lt"/>
                <a:ea typeface="ＭＳ Ｐゴシック" pitchFamily="-108" charset="-128"/>
                <a:cs typeface="ＭＳ Ｐゴシック" pitchFamily="-108" charset="-128"/>
              </a:rPr>
              <a:t>Multi-Modal Transport:</a:t>
            </a:r>
            <a:r>
              <a:rPr lang="en-US" sz="1200" kern="1200" dirty="0">
                <a:solidFill>
                  <a:schemeClr val="tx1"/>
                </a:solidFill>
                <a:effectLst/>
                <a:latin typeface="+mn-lt"/>
                <a:ea typeface="ＭＳ Ｐゴシック" pitchFamily="-108" charset="-128"/>
                <a:cs typeface="ＭＳ Ｐゴシック" pitchFamily="-108" charset="-128"/>
              </a:rPr>
              <a:t> Reducing modality interface barriers for passenger and freight movement and understanding the interrelationships between various modes.</a:t>
            </a:r>
          </a:p>
          <a:p>
            <a:pPr marL="171450" indent="-171450">
              <a:buFont typeface="Arial" panose="020B0604020202020204" pitchFamily="34" charset="0"/>
              <a:buChar char="•"/>
            </a:pPr>
            <a:r>
              <a:rPr lang="en-US" sz="1200" b="1" kern="1200" dirty="0">
                <a:solidFill>
                  <a:schemeClr val="tx1"/>
                </a:solidFill>
                <a:effectLst/>
                <a:latin typeface="+mn-lt"/>
                <a:ea typeface="ＭＳ Ｐゴシック" pitchFamily="-108" charset="-128"/>
                <a:cs typeface="ＭＳ Ｐゴシック" pitchFamily="-108" charset="-128"/>
              </a:rPr>
              <a:t>Urban Science:</a:t>
            </a:r>
            <a:r>
              <a:rPr lang="en-US" sz="1200" kern="1200" dirty="0">
                <a:solidFill>
                  <a:schemeClr val="tx1"/>
                </a:solidFill>
                <a:effectLst/>
                <a:latin typeface="+mn-lt"/>
                <a:ea typeface="ＭＳ Ｐゴシック" pitchFamily="-108" charset="-128"/>
                <a:cs typeface="ＭＳ Ｐゴシック" pitchFamily="-108" charset="-128"/>
              </a:rPr>
              <a:t> Evaluating the intersection of transportation networks and the built environment in terms of energy opportunities.</a:t>
            </a:r>
          </a:p>
          <a:p>
            <a:pPr marL="171450" indent="-171450">
              <a:buFont typeface="Arial" panose="020B0604020202020204" pitchFamily="34" charset="0"/>
              <a:buChar char="•"/>
            </a:pPr>
            <a:r>
              <a:rPr lang="en-US" sz="1200" b="1" kern="1200" dirty="0">
                <a:solidFill>
                  <a:schemeClr val="tx1"/>
                </a:solidFill>
                <a:effectLst/>
                <a:latin typeface="+mn-lt"/>
                <a:ea typeface="ＭＳ Ｐゴシック" pitchFamily="-108" charset="-128"/>
                <a:cs typeface="ＭＳ Ｐゴシック" pitchFamily="-108" charset="-128"/>
              </a:rPr>
              <a:t>Advanced Fueling Infrastructure:</a:t>
            </a:r>
            <a:r>
              <a:rPr lang="en-US" sz="1200" kern="1200" dirty="0">
                <a:solidFill>
                  <a:schemeClr val="tx1"/>
                </a:solidFill>
                <a:effectLst/>
                <a:latin typeface="+mn-lt"/>
                <a:ea typeface="ＭＳ Ｐゴシック" pitchFamily="-108" charset="-128"/>
                <a:cs typeface="ＭＳ Ｐゴシック" pitchFamily="-108" charset="-128"/>
              </a:rPr>
              <a:t> Understanding the costs, benefits, and requirements for fueling/ charging infrastructure to support energy efficient future mobility systems.</a:t>
            </a:r>
          </a:p>
          <a:p>
            <a:r>
              <a:rPr lang="en-US" sz="1200" b="1" kern="1200" dirty="0">
                <a:solidFill>
                  <a:schemeClr val="tx1"/>
                </a:solidFill>
                <a:effectLst/>
                <a:latin typeface="+mn-lt"/>
                <a:ea typeface="ＭＳ Ｐゴシック" pitchFamily="-108" charset="-128"/>
                <a:cs typeface="ＭＳ Ｐゴシック" pitchFamily="-108" charset="-128"/>
              </a:rPr>
              <a:t> </a:t>
            </a:r>
            <a:endParaRPr lang="en-US" dirty="0"/>
          </a:p>
        </p:txBody>
      </p:sp>
      <p:sp>
        <p:nvSpPr>
          <p:cNvPr id="4" name="Slide Number Placeholder 3"/>
          <p:cNvSpPr>
            <a:spLocks noGrp="1"/>
          </p:cNvSpPr>
          <p:nvPr>
            <p:ph type="sldNum" sz="quarter" idx="10"/>
          </p:nvPr>
        </p:nvSpPr>
        <p:spPr/>
        <p:txBody>
          <a:bodyPr/>
          <a:lstStyle/>
          <a:p>
            <a:fld id="{CFE61BA2-6A9F-944A-8D75-E0936AF7E4D5}" type="slidenum">
              <a:rPr lang="en-US" altLang="x-none" smtClean="0"/>
              <a:pPr/>
              <a:t>3</a:t>
            </a:fld>
            <a:endParaRPr lang="en-US" altLang="x-none"/>
          </a:p>
        </p:txBody>
      </p:sp>
    </p:spTree>
    <p:extLst>
      <p:ext uri="{BB962C8B-B14F-4D97-AF65-F5344CB8AC3E}">
        <p14:creationId xmlns:p14="http://schemas.microsoft.com/office/powerpoint/2010/main" val="24611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scenarios more explicit and </a:t>
            </a:r>
            <a:r>
              <a:rPr lang="en-US" dirty="0" err="1"/>
              <a:t>hightly</a:t>
            </a:r>
            <a:r>
              <a:rPr lang="en-US" dirty="0"/>
              <a:t> change in energy consumption +/- XX%</a:t>
            </a:r>
          </a:p>
        </p:txBody>
      </p:sp>
      <p:sp>
        <p:nvSpPr>
          <p:cNvPr id="4" name="Slide Number Placeholder 3"/>
          <p:cNvSpPr>
            <a:spLocks noGrp="1"/>
          </p:cNvSpPr>
          <p:nvPr>
            <p:ph type="sldNum" sz="quarter" idx="10"/>
          </p:nvPr>
        </p:nvSpPr>
        <p:spPr/>
        <p:txBody>
          <a:bodyPr/>
          <a:lstStyle/>
          <a:p>
            <a:fld id="{0721A929-D165-4178-92D2-077AB47ADEA5}" type="slidenum">
              <a:rPr lang="en-US" smtClean="0"/>
              <a:t>23</a:t>
            </a:fld>
            <a:endParaRPr lang="en-US"/>
          </a:p>
        </p:txBody>
      </p:sp>
    </p:spTree>
    <p:extLst>
      <p:ext uri="{BB962C8B-B14F-4D97-AF65-F5344CB8AC3E}">
        <p14:creationId xmlns:p14="http://schemas.microsoft.com/office/powerpoint/2010/main" val="74220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gif"/><Relationship Id="rId4"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gif"/><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2.tif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3518" y="296849"/>
            <a:ext cx="7885784" cy="2703829"/>
          </a:xfrm>
          <a:prstGeom prst="rect">
            <a:avLst/>
          </a:prstGeom>
          <a:noFill/>
          <a:ln>
            <a:noFill/>
          </a:ln>
          <a:extLst>
            <a:ext uri="{53640926-AAD7-44d8-BBD7-CCE9431645EC}">
              <a14:shadowObscured xmlns="" xmlns:a14="http://schemas.microsoft.com/office/drawing/2010/main"/>
            </a:ext>
          </a:extLst>
        </p:spPr>
      </p:pic>
      <p:sp>
        <p:nvSpPr>
          <p:cNvPr id="34" name="Rectangle 33"/>
          <p:cNvSpPr/>
          <p:nvPr userDrawn="1"/>
        </p:nvSpPr>
        <p:spPr>
          <a:xfrm>
            <a:off x="8832" y="5653706"/>
            <a:ext cx="9144000" cy="120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10962" y="3132842"/>
            <a:ext cx="8539740" cy="1341898"/>
          </a:xfrm>
          <a:solidFill>
            <a:srgbClr val="77BD1C"/>
          </a:solidFill>
        </p:spPr>
        <p:txBody>
          <a:bodyPr lIns="228600" rIns="228600" anchor="ctr" anchorCtr="0">
            <a:noAutofit/>
          </a:bodyPr>
          <a:lstStyle>
            <a:lvl1pPr algn="l">
              <a:defRPr sz="3000" baseline="0">
                <a:solidFill>
                  <a:schemeClr val="bg1"/>
                </a:solidFill>
              </a:defRPr>
            </a:lvl1pPr>
          </a:lstStyle>
          <a:p>
            <a:r>
              <a:rPr lang="en-US" dirty="0"/>
              <a:t>This space is for the title but</a:t>
            </a:r>
            <a:br>
              <a:rPr lang="en-US" dirty="0"/>
            </a:br>
            <a:r>
              <a:rPr lang="en-US" dirty="0"/>
              <a:t>if 2 lines try to keep them even</a:t>
            </a:r>
          </a:p>
        </p:txBody>
      </p:sp>
      <p:sp>
        <p:nvSpPr>
          <p:cNvPr id="3" name="Subtitle 2"/>
          <p:cNvSpPr>
            <a:spLocks noGrp="1"/>
          </p:cNvSpPr>
          <p:nvPr>
            <p:ph type="subTitle" idx="1" hasCustomPrompt="1"/>
          </p:nvPr>
        </p:nvSpPr>
        <p:spPr>
          <a:xfrm>
            <a:off x="912532" y="4474740"/>
            <a:ext cx="7938170" cy="1443541"/>
          </a:xfrm>
        </p:spPr>
        <p:txBody>
          <a:bodyPr vert="horz" anchor="ctr">
            <a:normAutofit/>
          </a:bodyPr>
          <a:lstStyle>
            <a:lvl1pPr marL="0" indent="0" algn="l">
              <a:buNone/>
              <a:defRPr sz="1600" b="1" baseline="0">
                <a:solidFill>
                  <a:srgbClr val="8182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br>
              <a:rPr lang="en-US" dirty="0"/>
            </a:br>
            <a:r>
              <a:rPr lang="en-US" dirty="0"/>
              <a:t>EVENT NAME</a:t>
            </a:r>
            <a:br>
              <a:rPr lang="en-US" dirty="0"/>
            </a:br>
            <a:r>
              <a:rPr lang="en-US" dirty="0"/>
              <a:t>MONTH XX, XXXX</a:t>
            </a:r>
          </a:p>
        </p:txBody>
      </p:sp>
      <p:sp>
        <p:nvSpPr>
          <p:cNvPr id="22" name="Rectangle 21"/>
          <p:cNvSpPr/>
          <p:nvPr userDrawn="1"/>
        </p:nvSpPr>
        <p:spPr>
          <a:xfrm>
            <a:off x="0" y="3132842"/>
            <a:ext cx="310962" cy="1341898"/>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43"/>
          <p:cNvSpPr>
            <a:spLocks noGrp="1"/>
          </p:cNvSpPr>
          <p:nvPr>
            <p:ph type="body" sz="quarter" idx="10" hasCustomPrompt="1"/>
          </p:nvPr>
        </p:nvSpPr>
        <p:spPr>
          <a:xfrm>
            <a:off x="5715179" y="270160"/>
            <a:ext cx="3152775" cy="398462"/>
          </a:xfrm>
        </p:spPr>
        <p:txBody>
          <a:bodyPr lIns="0" tIns="0" rIns="0" bIns="0">
            <a:normAutofit/>
          </a:bodyPr>
          <a:lstStyle>
            <a:lvl1pPr marL="0" indent="0" algn="r">
              <a:buNone/>
              <a:defRPr sz="1000" b="1" baseline="0"/>
            </a:lvl1pPr>
          </a:lstStyle>
          <a:p>
            <a:pPr lvl="0"/>
            <a:r>
              <a:rPr lang="en-US" dirty="0"/>
              <a:t>PROJECT ID: ######</a:t>
            </a:r>
          </a:p>
        </p:txBody>
      </p:sp>
      <p:cxnSp>
        <p:nvCxnSpPr>
          <p:cNvPr id="16" name="Straight Connector 15"/>
          <p:cNvCxnSpPr/>
          <p:nvPr userDrawn="1"/>
        </p:nvCxnSpPr>
        <p:spPr>
          <a:xfrm>
            <a:off x="0" y="5918282"/>
            <a:ext cx="9144000" cy="0"/>
          </a:xfrm>
          <a:prstGeom prst="line">
            <a:avLst/>
          </a:prstGeom>
          <a:ln w="12700">
            <a:solidFill>
              <a:schemeClr val="bg1">
                <a:lumMod val="75000"/>
              </a:schemeClr>
            </a:solidFill>
          </a:ln>
        </p:spPr>
        <p:style>
          <a:lnRef idx="3">
            <a:schemeClr val="dk1"/>
          </a:lnRef>
          <a:fillRef idx="0">
            <a:schemeClr val="dk1"/>
          </a:fillRef>
          <a:effectRef idx="2">
            <a:schemeClr val="dk1"/>
          </a:effectRef>
          <a:fontRef idx="minor">
            <a:schemeClr val="tx1"/>
          </a:fontRef>
        </p:style>
      </p:cxnSp>
      <p:grpSp>
        <p:nvGrpSpPr>
          <p:cNvPr id="14" name="Group 13"/>
          <p:cNvGrpSpPr/>
          <p:nvPr userDrawn="1"/>
        </p:nvGrpSpPr>
        <p:grpSpPr>
          <a:xfrm>
            <a:off x="912531" y="6089721"/>
            <a:ext cx="6858001" cy="613928"/>
            <a:chOff x="1174026" y="5742962"/>
            <a:chExt cx="6292407" cy="563296"/>
          </a:xfrm>
        </p:grpSpPr>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4026" y="5861895"/>
              <a:ext cx="975173" cy="367213"/>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04384" y="5877145"/>
              <a:ext cx="1162049" cy="332345"/>
            </a:xfrm>
            <a:prstGeom prst="rect">
              <a:avLst/>
            </a:prstGeom>
          </p:spPr>
        </p:pic>
        <p:pic>
          <p:nvPicPr>
            <p:cNvPr id="19" name="Picture 18" descr="Image result for inl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7479" b="7708"/>
            <a:stretch/>
          </p:blipFill>
          <p:spPr bwMode="auto">
            <a:xfrm>
              <a:off x="2706344" y="5742962"/>
              <a:ext cx="664167" cy="56329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Image result for lbl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927656" y="5814742"/>
              <a:ext cx="535722" cy="45714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55649" y="5797450"/>
              <a:ext cx="898611" cy="466301"/>
            </a:xfrm>
            <a:prstGeom prst="rect">
              <a:avLst/>
            </a:prstGeom>
          </p:spPr>
        </p:pic>
      </p:grpSp>
    </p:spTree>
    <p:extLst>
      <p:ext uri="{BB962C8B-B14F-4D97-AF65-F5344CB8AC3E}">
        <p14:creationId xmlns:p14="http://schemas.microsoft.com/office/powerpoint/2010/main" val="1288410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sym typeface="Calibri"/>
              </a:rPr>
              <a:t>MDS Task 3.1 - BEAM: Short and Long-run Mobility Behavior and System Energy Efficiency</a:t>
            </a:r>
            <a:endParaRPr lang="en-US" dirty="0"/>
          </a:p>
        </p:txBody>
      </p:sp>
      <p:sp>
        <p:nvSpPr>
          <p:cNvPr id="4" name="Slide Number Placeholder 3"/>
          <p:cNvSpPr>
            <a:spLocks noGrp="1"/>
          </p:cNvSpPr>
          <p:nvPr>
            <p:ph type="sldNum" sz="quarter" idx="12"/>
          </p:nvPr>
        </p:nvSpPr>
        <p:spPr/>
        <p:txBody>
          <a:bodyPr/>
          <a:lstStyle/>
          <a:p>
            <a:fld id="{B9696785-F0B2-4BDE-878D-D3B47AE913CD}" type="slidenum">
              <a:rPr lang="en-US" smtClean="0"/>
              <a:t>‹#›</a:t>
            </a:fld>
            <a:endParaRPr lang="en-US"/>
          </a:p>
        </p:txBody>
      </p:sp>
    </p:spTree>
    <p:extLst>
      <p:ext uri="{BB962C8B-B14F-4D97-AF65-F5344CB8AC3E}">
        <p14:creationId xmlns:p14="http://schemas.microsoft.com/office/powerpoint/2010/main" val="18424072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0961" y="365126"/>
            <a:ext cx="3268058" cy="895855"/>
          </a:xfrm>
          <a:solidFill>
            <a:srgbClr val="77BD1C"/>
          </a:solidFill>
        </p:spPr>
        <p:txBody>
          <a:bodyPr lIns="228600" rIns="228600" anchor="ctr">
            <a:normAutofit/>
          </a:bodyPr>
          <a:lstStyle>
            <a:lvl1pPr>
              <a:defRPr sz="1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676072" y="365126"/>
            <a:ext cx="5174629" cy="549592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10961" y="1380226"/>
            <a:ext cx="3268058" cy="44887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sym typeface="Calibri"/>
              </a:rPr>
              <a:t>MDS Task 3.1 - BEAM: Short and Long-run Mobility Behavior and System Energy Efficiency</a:t>
            </a:r>
            <a:endParaRPr lang="en-US" dirty="0"/>
          </a:p>
        </p:txBody>
      </p:sp>
      <p:sp>
        <p:nvSpPr>
          <p:cNvPr id="7" name="Slide Number Placeholder 6"/>
          <p:cNvSpPr>
            <a:spLocks noGrp="1"/>
          </p:cNvSpPr>
          <p:nvPr>
            <p:ph type="sldNum" sz="quarter" idx="12"/>
          </p:nvPr>
        </p:nvSpPr>
        <p:spPr/>
        <p:txBody>
          <a:bodyPr/>
          <a:lstStyle/>
          <a:p>
            <a:fld id="{B9696785-F0B2-4BDE-878D-D3B47AE913CD}" type="slidenum">
              <a:rPr lang="en-US" smtClean="0"/>
              <a:t>‹#›</a:t>
            </a:fld>
            <a:endParaRPr lang="en-US"/>
          </a:p>
        </p:txBody>
      </p:sp>
      <p:sp>
        <p:nvSpPr>
          <p:cNvPr id="8" name="Rectangle 7"/>
          <p:cNvSpPr/>
          <p:nvPr userDrawn="1"/>
        </p:nvSpPr>
        <p:spPr>
          <a:xfrm>
            <a:off x="0" y="365126"/>
            <a:ext cx="310962" cy="895855"/>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439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1382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 green">
    <p:spTree>
      <p:nvGrpSpPr>
        <p:cNvPr id="1" name=""/>
        <p:cNvGrpSpPr/>
        <p:nvPr/>
      </p:nvGrpSpPr>
      <p:grpSpPr>
        <a:xfrm>
          <a:off x="0" y="0"/>
          <a:ext cx="0" cy="0"/>
          <a:chOff x="0" y="0"/>
          <a:chExt cx="0" cy="0"/>
        </a:xfrm>
      </p:grpSpPr>
      <p:sp>
        <p:nvSpPr>
          <p:cNvPr id="3" name="Rectangle 2"/>
          <p:cNvSpPr/>
          <p:nvPr/>
        </p:nvSpPr>
        <p:spPr>
          <a:xfrm>
            <a:off x="0" y="0"/>
            <a:ext cx="9144000" cy="6198499"/>
          </a:xfrm>
          <a:prstGeom prst="rect">
            <a:avLst/>
          </a:prstGeom>
          <a:solidFill>
            <a:srgbClr val="8CBD5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dirty="0">
                <a:solidFill>
                  <a:srgbClr val="FFFFFF"/>
                </a:solidFill>
                <a:latin typeface="Franklin Gothic Medium" panose="020B0603020102020204" pitchFamily="34" charset="0"/>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89890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with DOES NOT CONTAIN">
    <p:spTree>
      <p:nvGrpSpPr>
        <p:cNvPr id="1" name=""/>
        <p:cNvGrpSpPr/>
        <p:nvPr/>
      </p:nvGrpSpPr>
      <p:grpSpPr>
        <a:xfrm>
          <a:off x="0" y="0"/>
          <a:ext cx="0" cy="0"/>
          <a:chOff x="0" y="0"/>
          <a:chExt cx="0" cy="0"/>
        </a:xfrm>
      </p:grpSpPr>
      <p:sp>
        <p:nvSpPr>
          <p:cNvPr id="34" name="Rectangle 33"/>
          <p:cNvSpPr/>
          <p:nvPr userDrawn="1"/>
        </p:nvSpPr>
        <p:spPr>
          <a:xfrm>
            <a:off x="8832" y="5653706"/>
            <a:ext cx="9144000" cy="120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0962" y="3132842"/>
            <a:ext cx="8539740" cy="1341898"/>
          </a:xfrm>
          <a:solidFill>
            <a:srgbClr val="77BD1C"/>
          </a:solidFill>
        </p:spPr>
        <p:txBody>
          <a:bodyPr lIns="228600" rIns="228600" anchor="ctr" anchorCtr="0">
            <a:noAutofit/>
          </a:bodyPr>
          <a:lstStyle>
            <a:lvl1pPr algn="l">
              <a:defRPr sz="3000" baseline="0">
                <a:solidFill>
                  <a:schemeClr val="bg1"/>
                </a:solidFill>
              </a:defRPr>
            </a:lvl1pPr>
          </a:lstStyle>
          <a:p>
            <a:r>
              <a:rPr lang="en-US" dirty="0"/>
              <a:t>This space is for the title but</a:t>
            </a:r>
            <a:br>
              <a:rPr lang="en-US" dirty="0"/>
            </a:br>
            <a:r>
              <a:rPr lang="en-US" dirty="0"/>
              <a:t>if 2 lines try to keep them even</a:t>
            </a:r>
          </a:p>
        </p:txBody>
      </p:sp>
      <p:sp>
        <p:nvSpPr>
          <p:cNvPr id="3" name="Subtitle 2"/>
          <p:cNvSpPr>
            <a:spLocks noGrp="1"/>
          </p:cNvSpPr>
          <p:nvPr>
            <p:ph type="subTitle" idx="1" hasCustomPrompt="1"/>
          </p:nvPr>
        </p:nvSpPr>
        <p:spPr>
          <a:xfrm>
            <a:off x="912532" y="4474740"/>
            <a:ext cx="6858000" cy="1082129"/>
          </a:xfrm>
        </p:spPr>
        <p:txBody>
          <a:bodyPr vert="horz" anchor="ctr">
            <a:normAutofit/>
          </a:bodyPr>
          <a:lstStyle>
            <a:lvl1pPr marL="0" indent="0" algn="l">
              <a:spcBef>
                <a:spcPts val="0"/>
              </a:spcBef>
              <a:buNone/>
              <a:defRPr sz="1600" b="1" baseline="0">
                <a:solidFill>
                  <a:srgbClr val="8182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br>
              <a:rPr lang="en-US" dirty="0"/>
            </a:br>
            <a:r>
              <a:rPr lang="en-US" dirty="0"/>
              <a:t>EVENT NAME</a:t>
            </a:r>
            <a:br>
              <a:rPr lang="en-US" dirty="0"/>
            </a:br>
            <a:r>
              <a:rPr lang="en-US" dirty="0"/>
              <a:t>MONTH XX, XXXX</a:t>
            </a:r>
          </a:p>
        </p:txBody>
      </p:sp>
      <p:sp>
        <p:nvSpPr>
          <p:cNvPr id="22" name="Rectangle 21"/>
          <p:cNvSpPr/>
          <p:nvPr userDrawn="1"/>
        </p:nvSpPr>
        <p:spPr>
          <a:xfrm>
            <a:off x="0" y="3132842"/>
            <a:ext cx="310962" cy="1341898"/>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3518" y="296849"/>
            <a:ext cx="7885784" cy="2703829"/>
          </a:xfrm>
          <a:prstGeom prst="rect">
            <a:avLst/>
          </a:prstGeom>
          <a:noFill/>
          <a:ln>
            <a:noFill/>
          </a:ln>
          <a:extLst>
            <a:ext uri="{53640926-AAD7-44d8-BBD7-CCE9431645EC}">
              <a14:shadowObscured xmlns="" xmlns:a14="http://schemas.microsoft.com/office/drawing/2010/main"/>
            </a:ext>
          </a:extLst>
        </p:spPr>
      </p:pic>
      <p:cxnSp>
        <p:nvCxnSpPr>
          <p:cNvPr id="19" name="Straight Connector 18"/>
          <p:cNvCxnSpPr/>
          <p:nvPr userDrawn="1"/>
        </p:nvCxnSpPr>
        <p:spPr>
          <a:xfrm>
            <a:off x="0" y="5556869"/>
            <a:ext cx="9144000" cy="0"/>
          </a:xfrm>
          <a:prstGeom prst="line">
            <a:avLst/>
          </a:prstGeom>
          <a:ln w="12700">
            <a:solidFill>
              <a:schemeClr val="bg1">
                <a:lumMod val="7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602918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with DOES CONTAIN">
    <p:spTree>
      <p:nvGrpSpPr>
        <p:cNvPr id="1" name=""/>
        <p:cNvGrpSpPr/>
        <p:nvPr/>
      </p:nvGrpSpPr>
      <p:grpSpPr>
        <a:xfrm>
          <a:off x="0" y="0"/>
          <a:ext cx="0" cy="0"/>
          <a:chOff x="0" y="0"/>
          <a:chExt cx="0" cy="0"/>
        </a:xfrm>
      </p:grpSpPr>
      <p:sp>
        <p:nvSpPr>
          <p:cNvPr id="34" name="Rectangle 33"/>
          <p:cNvSpPr/>
          <p:nvPr userDrawn="1"/>
        </p:nvSpPr>
        <p:spPr>
          <a:xfrm>
            <a:off x="8832" y="5653706"/>
            <a:ext cx="9144000" cy="120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10962" y="3132842"/>
            <a:ext cx="8539740" cy="1341898"/>
          </a:xfrm>
          <a:solidFill>
            <a:srgbClr val="77BD1C"/>
          </a:solidFill>
        </p:spPr>
        <p:txBody>
          <a:bodyPr lIns="228600" rIns="228600" anchor="ctr" anchorCtr="0">
            <a:noAutofit/>
          </a:bodyPr>
          <a:lstStyle>
            <a:lvl1pPr algn="l">
              <a:defRPr sz="3000" baseline="0">
                <a:solidFill>
                  <a:schemeClr val="bg1"/>
                </a:solidFill>
              </a:defRPr>
            </a:lvl1pPr>
          </a:lstStyle>
          <a:p>
            <a:r>
              <a:rPr lang="en-US" dirty="0"/>
              <a:t>This space is for the title but</a:t>
            </a:r>
            <a:br>
              <a:rPr lang="en-US" dirty="0"/>
            </a:br>
            <a:r>
              <a:rPr lang="en-US" dirty="0"/>
              <a:t>if 2 lines try to keep them even</a:t>
            </a:r>
          </a:p>
        </p:txBody>
      </p:sp>
      <p:sp>
        <p:nvSpPr>
          <p:cNvPr id="3" name="Subtitle 2"/>
          <p:cNvSpPr>
            <a:spLocks noGrp="1"/>
          </p:cNvSpPr>
          <p:nvPr>
            <p:ph type="subTitle" idx="1" hasCustomPrompt="1"/>
          </p:nvPr>
        </p:nvSpPr>
        <p:spPr>
          <a:xfrm>
            <a:off x="912531" y="4474741"/>
            <a:ext cx="7938169" cy="1082128"/>
          </a:xfrm>
        </p:spPr>
        <p:txBody>
          <a:bodyPr vert="horz" anchor="ctr">
            <a:normAutofit/>
          </a:bodyPr>
          <a:lstStyle>
            <a:lvl1pPr marL="0" indent="0" algn="l">
              <a:spcBef>
                <a:spcPts val="0"/>
              </a:spcBef>
              <a:buNone/>
              <a:defRPr sz="1600" b="1" baseline="0">
                <a:solidFill>
                  <a:srgbClr val="8182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br>
              <a:rPr lang="en-US" dirty="0"/>
            </a:br>
            <a:r>
              <a:rPr lang="en-US" dirty="0"/>
              <a:t>EVENT NAME</a:t>
            </a:r>
            <a:br>
              <a:rPr lang="en-US" dirty="0"/>
            </a:br>
            <a:r>
              <a:rPr lang="en-US" dirty="0"/>
              <a:t>MONTH XX, XXXX</a:t>
            </a:r>
          </a:p>
        </p:txBody>
      </p:sp>
      <p:sp>
        <p:nvSpPr>
          <p:cNvPr id="22" name="Rectangle 21"/>
          <p:cNvSpPr/>
          <p:nvPr userDrawn="1"/>
        </p:nvSpPr>
        <p:spPr>
          <a:xfrm>
            <a:off x="0" y="3132842"/>
            <a:ext cx="310962" cy="1341898"/>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10962" y="6485190"/>
            <a:ext cx="8539739" cy="246221"/>
          </a:xfrm>
          <a:prstGeom prst="rect">
            <a:avLst/>
          </a:prstGeom>
          <a:solidFill>
            <a:schemeClr val="accent2"/>
          </a:solidFill>
          <a:ln>
            <a:noFill/>
          </a:ln>
        </p:spPr>
        <p:txBody>
          <a:bodyPr wrap="square" rtlCol="0" anchor="ctr" anchorCtr="0">
            <a:spAutoFit/>
          </a:bodyPr>
          <a:lstStyle/>
          <a:p>
            <a:pPr algn="ctr"/>
            <a:r>
              <a:rPr lang="en-US" altLang="en-US" sz="1000" b="1" dirty="0">
                <a:solidFill>
                  <a:schemeClr val="bg1"/>
                </a:solidFill>
                <a:latin typeface="Arial" charset="0"/>
                <a:ea typeface="Arial" charset="0"/>
                <a:cs typeface="Arial" charset="0"/>
              </a:rPr>
              <a:t>THIS PRESENTATION CONTAINS PROPRIETARY, CONFIDENTIAL, OR OTHERWISE RESTRICTED INFORMATION</a:t>
            </a:r>
            <a:endParaRPr lang="en-US" sz="1000" b="1" dirty="0">
              <a:solidFill>
                <a:schemeClr val="bg1"/>
              </a:solidFill>
              <a:latin typeface="Arial" charset="0"/>
              <a:ea typeface="Arial" charset="0"/>
              <a:cs typeface="Arial"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3518" y="296849"/>
            <a:ext cx="7885784" cy="2703829"/>
          </a:xfrm>
          <a:prstGeom prst="rect">
            <a:avLst/>
          </a:prstGeom>
          <a:noFill/>
          <a:ln>
            <a:noFill/>
          </a:ln>
          <a:extLst>
            <a:ext uri="{53640926-AAD7-44d8-BBD7-CCE9431645EC}">
              <a14:shadowObscured xmlns="" xmlns:a14="http://schemas.microsoft.com/office/drawing/2010/main"/>
            </a:ext>
          </a:extLst>
        </p:spPr>
      </p:pic>
      <p:sp>
        <p:nvSpPr>
          <p:cNvPr id="44" name="Text Placeholder 43"/>
          <p:cNvSpPr>
            <a:spLocks noGrp="1"/>
          </p:cNvSpPr>
          <p:nvPr>
            <p:ph type="body" sz="quarter" idx="10" hasCustomPrompt="1"/>
          </p:nvPr>
        </p:nvSpPr>
        <p:spPr>
          <a:xfrm>
            <a:off x="5715179" y="270160"/>
            <a:ext cx="3152775" cy="398462"/>
          </a:xfrm>
        </p:spPr>
        <p:txBody>
          <a:bodyPr lIns="0" tIns="0" rIns="0" bIns="0">
            <a:normAutofit/>
          </a:bodyPr>
          <a:lstStyle>
            <a:lvl1pPr marL="0" indent="0" algn="r">
              <a:buNone/>
              <a:defRPr sz="1000" b="1" baseline="0"/>
            </a:lvl1pPr>
          </a:lstStyle>
          <a:p>
            <a:pPr lvl="0"/>
            <a:r>
              <a:rPr lang="en-US" dirty="0"/>
              <a:t>PROJECT ID: ######</a:t>
            </a:r>
          </a:p>
        </p:txBody>
      </p:sp>
      <p:cxnSp>
        <p:nvCxnSpPr>
          <p:cNvPr id="24" name="Straight Connector 23"/>
          <p:cNvCxnSpPr/>
          <p:nvPr userDrawn="1"/>
        </p:nvCxnSpPr>
        <p:spPr>
          <a:xfrm>
            <a:off x="0" y="5556869"/>
            <a:ext cx="9144000" cy="0"/>
          </a:xfrm>
          <a:prstGeom prst="line">
            <a:avLst/>
          </a:prstGeom>
          <a:ln w="12700">
            <a:solidFill>
              <a:schemeClr val="bg1">
                <a:lumMod val="75000"/>
              </a:schemeClr>
            </a:solidFill>
          </a:ln>
        </p:spPr>
        <p:style>
          <a:lnRef idx="3">
            <a:schemeClr val="dk1"/>
          </a:lnRef>
          <a:fillRef idx="0">
            <a:schemeClr val="dk1"/>
          </a:fillRef>
          <a:effectRef idx="2">
            <a:schemeClr val="dk1"/>
          </a:effectRef>
          <a:fontRef idx="minor">
            <a:schemeClr val="tx1"/>
          </a:fontRef>
        </p:style>
      </p:cxnSp>
      <p:grpSp>
        <p:nvGrpSpPr>
          <p:cNvPr id="28" name="Group 27"/>
          <p:cNvGrpSpPr/>
          <p:nvPr userDrawn="1"/>
        </p:nvGrpSpPr>
        <p:grpSpPr>
          <a:xfrm>
            <a:off x="912531" y="5719553"/>
            <a:ext cx="6858001" cy="613928"/>
            <a:chOff x="1174026" y="5742962"/>
            <a:chExt cx="6292407" cy="563296"/>
          </a:xfrm>
        </p:grpSpPr>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4026" y="5861895"/>
              <a:ext cx="975173" cy="367213"/>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04384" y="5877145"/>
              <a:ext cx="1162049" cy="332345"/>
            </a:xfrm>
            <a:prstGeom prst="rect">
              <a:avLst/>
            </a:prstGeom>
          </p:spPr>
        </p:pic>
        <p:pic>
          <p:nvPicPr>
            <p:cNvPr id="31" name="Picture 30" descr="Image result for inl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7479" b="7708"/>
            <a:stretch/>
          </p:blipFill>
          <p:spPr bwMode="auto">
            <a:xfrm>
              <a:off x="2706344" y="5742962"/>
              <a:ext cx="664167" cy="563296"/>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6" descr="Image result for lbl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927656" y="5814742"/>
              <a:ext cx="535722" cy="457149"/>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55649" y="5797450"/>
              <a:ext cx="898611" cy="466301"/>
            </a:xfrm>
            <a:prstGeom prst="rect">
              <a:avLst/>
            </a:prstGeom>
          </p:spPr>
        </p:pic>
      </p:grpSp>
    </p:spTree>
    <p:extLst>
      <p:ext uri="{BB962C8B-B14F-4D97-AF65-F5344CB8AC3E}">
        <p14:creationId xmlns:p14="http://schemas.microsoft.com/office/powerpoint/2010/main" val="12635434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0961" y="365126"/>
            <a:ext cx="8539741" cy="895855"/>
          </a:xfrm>
          <a:solidFill>
            <a:srgbClr val="77BD1C"/>
          </a:solidFill>
        </p:spPr>
        <p:txBody>
          <a:bodyPr lIns="228600" tIns="45720" rIns="22860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10961" y="1492370"/>
            <a:ext cx="8539741" cy="4688047"/>
          </a:xfrm>
        </p:spPr>
        <p:txBody>
          <a:bodyPr/>
          <a:lstStyle>
            <a:lvl2pPr marL="346075" indent="-169863">
              <a:tabLst/>
              <a:defRPr/>
            </a:lvl2pPr>
            <a:lvl3pPr marL="515938" indent="-169863">
              <a:tabLst/>
              <a:defRPr/>
            </a:lvl3pPr>
            <a:lvl4pPr marL="685800" indent="-169863">
              <a:tabLst/>
              <a:defRPr/>
            </a:lvl4pPr>
            <a:lvl5pPr marL="862013" indent="-17621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365126"/>
            <a:ext cx="310962" cy="895855"/>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10"/>
          </p:nvPr>
        </p:nvSpPr>
        <p:spPr/>
        <p:txBody>
          <a:bodyPr/>
          <a:lstStyle/>
          <a:p>
            <a:r>
              <a:rPr lang="en-US" dirty="0">
                <a:sym typeface="Calibri"/>
              </a:rPr>
              <a:t>MDS Task 3.1 - BEAM: Short and Long-run Mobility Behavior and System Energy Efficiency</a:t>
            </a:r>
            <a:endParaRPr lang="en-US" dirty="0"/>
          </a:p>
        </p:txBody>
      </p:sp>
      <p:sp>
        <p:nvSpPr>
          <p:cNvPr id="9" name="Slide Number Placeholder 8"/>
          <p:cNvSpPr>
            <a:spLocks noGrp="1"/>
          </p:cNvSpPr>
          <p:nvPr>
            <p:ph type="sldNum" sz="quarter" idx="11"/>
          </p:nvPr>
        </p:nvSpPr>
        <p:spPr/>
        <p:txBody>
          <a:bodyPr lIns="0" tIns="0" rIns="0" bIns="0"/>
          <a:lstStyle/>
          <a:p>
            <a:fld id="{B9696785-F0B2-4BDE-878D-D3B47AE913CD}" type="slidenum">
              <a:rPr lang="en-US" smtClean="0"/>
              <a:pPr/>
              <a:t>‹#›</a:t>
            </a:fld>
            <a:endParaRPr lang="en-US" dirty="0"/>
          </a:p>
        </p:txBody>
      </p:sp>
    </p:spTree>
    <p:extLst>
      <p:ext uri="{BB962C8B-B14F-4D97-AF65-F5344CB8AC3E}">
        <p14:creationId xmlns:p14="http://schemas.microsoft.com/office/powerpoint/2010/main" val="1444922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625" y="-1"/>
            <a:ext cx="9152626" cy="6297283"/>
          </a:xfrm>
          <a:prstGeom prst="rect">
            <a:avLst/>
          </a:prstGeom>
        </p:spPr>
      </p:pic>
      <p:sp>
        <p:nvSpPr>
          <p:cNvPr id="2" name="Title 1"/>
          <p:cNvSpPr>
            <a:spLocks noGrp="1"/>
          </p:cNvSpPr>
          <p:nvPr>
            <p:ph type="title"/>
          </p:nvPr>
        </p:nvSpPr>
        <p:spPr>
          <a:xfrm>
            <a:off x="310961" y="2088403"/>
            <a:ext cx="8833039" cy="2095408"/>
          </a:xfrm>
          <a:solidFill>
            <a:srgbClr val="77BD1C">
              <a:alpha val="86000"/>
            </a:srgbClr>
          </a:solidFill>
        </p:spPr>
        <p:txBody>
          <a:bodyPr lIns="228600" rIns="228600" anchor="ctr">
            <a:normAutofit/>
          </a:bodyPr>
          <a:lstStyle>
            <a:lvl1pPr>
              <a:defRPr sz="3000">
                <a:solidFill>
                  <a:schemeClr val="bg1"/>
                </a:solidFill>
              </a:defRPr>
            </a:lvl1pPr>
          </a:lstStyle>
          <a:p>
            <a:r>
              <a:rPr lang="en-US" dirty="0"/>
              <a:t>Click to edit Master title style</a:t>
            </a:r>
          </a:p>
        </p:txBody>
      </p:sp>
      <p:sp>
        <p:nvSpPr>
          <p:cNvPr id="7" name="Rectangle 6"/>
          <p:cNvSpPr/>
          <p:nvPr userDrawn="1"/>
        </p:nvSpPr>
        <p:spPr>
          <a:xfrm>
            <a:off x="0" y="2088403"/>
            <a:ext cx="310962" cy="2095408"/>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4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p:cNvSpPr/>
          <p:nvPr userDrawn="1"/>
        </p:nvSpPr>
        <p:spPr>
          <a:xfrm>
            <a:off x="5055220" y="6297281"/>
            <a:ext cx="4088780" cy="56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0" cy="6297283"/>
          </a:xfrm>
          <a:prstGeom prst="rect">
            <a:avLst/>
          </a:prstGeom>
        </p:spPr>
      </p:pic>
      <p:sp>
        <p:nvSpPr>
          <p:cNvPr id="2" name="Title 1"/>
          <p:cNvSpPr>
            <a:spLocks noGrp="1"/>
          </p:cNvSpPr>
          <p:nvPr>
            <p:ph type="title"/>
          </p:nvPr>
        </p:nvSpPr>
        <p:spPr>
          <a:xfrm>
            <a:off x="1" y="-2"/>
            <a:ext cx="9144000" cy="6297283"/>
          </a:xfrm>
          <a:solidFill>
            <a:srgbClr val="77BD1C">
              <a:alpha val="86000"/>
            </a:srgbClr>
          </a:solidFill>
        </p:spPr>
        <p:txBody>
          <a:bodyPr lIns="530352" rIns="228600" anchor="ctr">
            <a:normAutofit/>
          </a:bodyPr>
          <a:lstStyle>
            <a:lvl1pPr>
              <a:defRPr sz="3000">
                <a:solidFill>
                  <a:schemeClr val="bg1"/>
                </a:solidFill>
              </a:defRPr>
            </a:lvl1pPr>
          </a:lstStyle>
          <a:p>
            <a:r>
              <a:rPr lang="en-US" dirty="0"/>
              <a:t>Click to edit Master title style</a:t>
            </a:r>
          </a:p>
        </p:txBody>
      </p:sp>
      <p:grpSp>
        <p:nvGrpSpPr>
          <p:cNvPr id="4" name="Group 3"/>
          <p:cNvGrpSpPr/>
          <p:nvPr userDrawn="1"/>
        </p:nvGrpSpPr>
        <p:grpSpPr>
          <a:xfrm>
            <a:off x="6164329" y="6416590"/>
            <a:ext cx="2744776" cy="325797"/>
            <a:chOff x="2780245" y="4607584"/>
            <a:chExt cx="6140233" cy="728828"/>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245" y="4761467"/>
              <a:ext cx="1261738" cy="47512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16948" y="4781198"/>
              <a:ext cx="1503530" cy="430009"/>
            </a:xfrm>
            <a:prstGeom prst="rect">
              <a:avLst/>
            </a:prstGeom>
          </p:spPr>
        </p:pic>
        <p:pic>
          <p:nvPicPr>
            <p:cNvPr id="7" name="Picture 6" descr="Image result for inl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7479" b="7708"/>
            <a:stretch/>
          </p:blipFill>
          <p:spPr bwMode="auto">
            <a:xfrm>
              <a:off x="4262999" y="4607584"/>
              <a:ext cx="859339" cy="72882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Image result for lbl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20018" y="4700458"/>
              <a:ext cx="693150" cy="59148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37852" y="4678084"/>
              <a:ext cx="1162678" cy="603330"/>
            </a:xfrm>
            <a:prstGeom prst="rect">
              <a:avLst/>
            </a:prstGeom>
          </p:spPr>
        </p:pic>
      </p:grpSp>
    </p:spTree>
    <p:extLst>
      <p:ext uri="{BB962C8B-B14F-4D97-AF65-F5344CB8AC3E}">
        <p14:creationId xmlns:p14="http://schemas.microsoft.com/office/powerpoint/2010/main" val="20249365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0961" y="365126"/>
            <a:ext cx="8539741" cy="895855"/>
          </a:xfrm>
          <a:solidFill>
            <a:srgbClr val="77BD1C"/>
          </a:solidFill>
        </p:spPr>
        <p:txBody>
          <a:bodyPr lIns="228600" rIns="228600"/>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10961" y="1492370"/>
            <a:ext cx="4225724" cy="4688047"/>
          </a:xfrm>
        </p:spPr>
        <p:txBody>
          <a:bodyPr/>
          <a:lstStyle>
            <a:lvl1pPr marL="171450" indent="-171450">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4978" y="1492370"/>
            <a:ext cx="4225724" cy="46880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sym typeface="Calibri"/>
              </a:rPr>
              <a:t>MDS Task 3.1 - BEAM: Short and Long-run Mobility Behavior and System Energy Efficiency</a:t>
            </a:r>
            <a:endParaRPr lang="en-US" dirty="0"/>
          </a:p>
        </p:txBody>
      </p:sp>
      <p:sp>
        <p:nvSpPr>
          <p:cNvPr id="7" name="Slide Number Placeholder 6"/>
          <p:cNvSpPr>
            <a:spLocks noGrp="1"/>
          </p:cNvSpPr>
          <p:nvPr>
            <p:ph type="sldNum" sz="quarter" idx="12"/>
          </p:nvPr>
        </p:nvSpPr>
        <p:spPr/>
        <p:txBody>
          <a:bodyPr/>
          <a:lstStyle/>
          <a:p>
            <a:fld id="{B9696785-F0B2-4BDE-878D-D3B47AE913CD}" type="slidenum">
              <a:rPr lang="en-US" smtClean="0"/>
              <a:t>‹#›</a:t>
            </a:fld>
            <a:endParaRPr lang="en-US"/>
          </a:p>
        </p:txBody>
      </p:sp>
      <p:sp>
        <p:nvSpPr>
          <p:cNvPr id="11" name="Rectangle 10"/>
          <p:cNvSpPr/>
          <p:nvPr userDrawn="1"/>
        </p:nvSpPr>
        <p:spPr>
          <a:xfrm>
            <a:off x="0" y="365126"/>
            <a:ext cx="310962" cy="895855"/>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2919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0960" y="365126"/>
            <a:ext cx="8539741" cy="895855"/>
          </a:xfrm>
          <a:solidFill>
            <a:srgbClr val="77BD1C"/>
          </a:solidFill>
        </p:spPr>
        <p:txBody>
          <a:bodyPr lIns="228600" rIns="228600"/>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10961" y="1423358"/>
            <a:ext cx="4225724" cy="690114"/>
          </a:xfrm>
          <a:solidFill>
            <a:srgbClr val="818286"/>
          </a:solidFill>
        </p:spPr>
        <p:txBody>
          <a:bodyPr lIns="228600" rIns="228600"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10961" y="2113472"/>
            <a:ext cx="4225724" cy="4066945"/>
          </a:xfrm>
        </p:spPr>
        <p:txBody>
          <a:bodyPr tIns="13716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4978" y="1423358"/>
            <a:ext cx="4225724" cy="690114"/>
          </a:xfrm>
          <a:solidFill>
            <a:srgbClr val="818286"/>
          </a:solidFill>
        </p:spPr>
        <p:txBody>
          <a:bodyPr lIns="228600" rIns="228600"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4978" y="2113472"/>
            <a:ext cx="4225724" cy="4066945"/>
          </a:xfrm>
        </p:spPr>
        <p:txBody>
          <a:bodyPr tIns="13716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sym typeface="Calibri"/>
              </a:rPr>
              <a:t>MDS Task 3.1 - BEAM: Short and Long-run Mobility Behavior and System Energy Efficiency</a:t>
            </a:r>
            <a:endParaRPr lang="en-US" dirty="0"/>
          </a:p>
        </p:txBody>
      </p:sp>
      <p:sp>
        <p:nvSpPr>
          <p:cNvPr id="9" name="Slide Number Placeholder 8"/>
          <p:cNvSpPr>
            <a:spLocks noGrp="1"/>
          </p:cNvSpPr>
          <p:nvPr>
            <p:ph type="sldNum" sz="quarter" idx="12"/>
          </p:nvPr>
        </p:nvSpPr>
        <p:spPr/>
        <p:txBody>
          <a:bodyPr/>
          <a:lstStyle/>
          <a:p>
            <a:fld id="{B9696785-F0B2-4BDE-878D-D3B47AE913CD}" type="slidenum">
              <a:rPr lang="en-US" smtClean="0"/>
              <a:t>‹#›</a:t>
            </a:fld>
            <a:endParaRPr lang="en-US"/>
          </a:p>
        </p:txBody>
      </p:sp>
      <p:sp>
        <p:nvSpPr>
          <p:cNvPr id="10" name="Rectangle 9"/>
          <p:cNvSpPr/>
          <p:nvPr userDrawn="1"/>
        </p:nvSpPr>
        <p:spPr>
          <a:xfrm>
            <a:off x="0" y="365126"/>
            <a:ext cx="310962" cy="895855"/>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7677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0961" y="365126"/>
            <a:ext cx="8539741" cy="895855"/>
          </a:xfrm>
          <a:solidFill>
            <a:srgbClr val="77BD1C"/>
          </a:solidFill>
        </p:spPr>
        <p:txBody>
          <a:bodyPr lIns="228600" rIns="228600"/>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sym typeface="Calibri"/>
              </a:rPr>
              <a:t>MDS Task 3.1 - BEAM: Short and Long-run Mobility Behavior and System Energy Efficiency</a:t>
            </a:r>
            <a:endParaRPr lang="en-US" dirty="0"/>
          </a:p>
        </p:txBody>
      </p:sp>
      <p:sp>
        <p:nvSpPr>
          <p:cNvPr id="5" name="Slide Number Placeholder 4"/>
          <p:cNvSpPr>
            <a:spLocks noGrp="1"/>
          </p:cNvSpPr>
          <p:nvPr>
            <p:ph type="sldNum" sz="quarter" idx="12"/>
          </p:nvPr>
        </p:nvSpPr>
        <p:spPr/>
        <p:txBody>
          <a:bodyPr/>
          <a:lstStyle/>
          <a:p>
            <a:fld id="{B9696785-F0B2-4BDE-878D-D3B47AE913CD}" type="slidenum">
              <a:rPr lang="en-US" smtClean="0"/>
              <a:t>‹#›</a:t>
            </a:fld>
            <a:endParaRPr lang="en-US"/>
          </a:p>
        </p:txBody>
      </p:sp>
      <p:sp>
        <p:nvSpPr>
          <p:cNvPr id="6" name="Rectangle 5"/>
          <p:cNvSpPr/>
          <p:nvPr userDrawn="1"/>
        </p:nvSpPr>
        <p:spPr>
          <a:xfrm>
            <a:off x="0" y="365126"/>
            <a:ext cx="310962" cy="895855"/>
          </a:xfrm>
          <a:prstGeom prst="rect">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9826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961" y="365126"/>
            <a:ext cx="853974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0961" y="1825625"/>
            <a:ext cx="8539741" cy="4352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79712" y="6384696"/>
            <a:ext cx="3522127"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r>
              <a:rPr lang="en-US"/>
              <a:t>MDS Task 3.1 - BEAM: Short and Long-run Mobility Behavior and System Energy Efficiency</a:t>
            </a:r>
          </a:p>
        </p:txBody>
      </p:sp>
      <p:sp>
        <p:nvSpPr>
          <p:cNvPr id="6" name="Slide Number Placeholder 5"/>
          <p:cNvSpPr>
            <a:spLocks noGrp="1"/>
          </p:cNvSpPr>
          <p:nvPr>
            <p:ph type="sldNum" sz="quarter" idx="4"/>
          </p:nvPr>
        </p:nvSpPr>
        <p:spPr>
          <a:xfrm>
            <a:off x="8217730" y="6384696"/>
            <a:ext cx="632971" cy="365125"/>
          </a:xfrm>
          <a:prstGeom prst="rect">
            <a:avLst/>
          </a:prstGeom>
        </p:spPr>
        <p:txBody>
          <a:bodyPr vert="horz" lIns="0" tIns="0" rIns="0" bIns="0" rtlCol="0" anchor="ctr"/>
          <a:lstStyle>
            <a:lvl1pPr algn="r">
              <a:defRPr sz="1200">
                <a:solidFill>
                  <a:schemeClr val="tx1">
                    <a:tint val="75000"/>
                  </a:schemeClr>
                </a:solidFill>
                <a:latin typeface="Arial" charset="0"/>
                <a:ea typeface="Arial" charset="0"/>
                <a:cs typeface="Arial" charset="0"/>
              </a:defRPr>
            </a:lvl1pPr>
          </a:lstStyle>
          <a:p>
            <a:fld id="{B9696785-F0B2-4BDE-878D-D3B47AE913CD}" type="slidenum">
              <a:rPr lang="en-US" smtClean="0"/>
              <a:pPr/>
              <a:t>‹#›</a:t>
            </a:fld>
            <a:endParaRPr lang="en-US" dirty="0"/>
          </a:p>
        </p:txBody>
      </p:sp>
      <p:cxnSp>
        <p:nvCxnSpPr>
          <p:cNvPr id="27" name="Straight Connector 26"/>
          <p:cNvCxnSpPr/>
          <p:nvPr userDrawn="1"/>
        </p:nvCxnSpPr>
        <p:spPr>
          <a:xfrm>
            <a:off x="0" y="6282556"/>
            <a:ext cx="9144000" cy="0"/>
          </a:xfrm>
          <a:prstGeom prst="line">
            <a:avLst/>
          </a:prstGeom>
          <a:ln w="12700">
            <a:solidFill>
              <a:schemeClr val="bg1">
                <a:lumMod val="75000"/>
              </a:schemeClr>
            </a:solidFill>
          </a:ln>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276045" y="6377059"/>
            <a:ext cx="1173193" cy="402258"/>
          </a:xfrm>
          <a:prstGeom prst="rect">
            <a:avLst/>
          </a:prstGeom>
          <a:noFill/>
          <a:ln>
            <a:noFill/>
          </a:ln>
          <a:extLst>
            <a:ext uri="{53640926-AAD7-44d8-BBD7-CCE9431645EC}">
              <a14:shadowObscured xmlns="" xmlns:a14="http://schemas.microsoft.com/office/drawing/2010/main"/>
            </a:ext>
          </a:extLst>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74541" y="6485378"/>
            <a:ext cx="564016" cy="212387"/>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26683" y="6494198"/>
            <a:ext cx="672100" cy="192220"/>
          </a:xfrm>
          <a:prstGeom prst="rect">
            <a:avLst/>
          </a:prstGeom>
        </p:spPr>
      </p:pic>
      <p:pic>
        <p:nvPicPr>
          <p:cNvPr id="10" name="Picture 4" descr="Image result for inl logo"/>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t="7479" b="7708"/>
          <a:stretch/>
        </p:blipFill>
        <p:spPr bwMode="auto">
          <a:xfrm>
            <a:off x="5888630" y="6416590"/>
            <a:ext cx="384137" cy="32579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Image result for lbl logo"/>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403864" y="6458106"/>
            <a:ext cx="309848" cy="26440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812178" y="6448105"/>
            <a:ext cx="519734" cy="269698"/>
          </a:xfrm>
          <a:prstGeom prst="rect">
            <a:avLst/>
          </a:prstGeom>
        </p:spPr>
      </p:pic>
    </p:spTree>
    <p:extLst>
      <p:ext uri="{BB962C8B-B14F-4D97-AF65-F5344CB8AC3E}">
        <p14:creationId xmlns:p14="http://schemas.microsoft.com/office/powerpoint/2010/main" val="9839792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62" r:id="rId4"/>
    <p:sldLayoutId id="2147483663" r:id="rId5"/>
    <p:sldLayoutId id="2147483674" r:id="rId6"/>
    <p:sldLayoutId id="2147483664" r:id="rId7"/>
    <p:sldLayoutId id="2147483665" r:id="rId8"/>
    <p:sldLayoutId id="2147483666" r:id="rId9"/>
    <p:sldLayoutId id="2147483667" r:id="rId10"/>
    <p:sldLayoutId id="2147483668" r:id="rId11"/>
    <p:sldLayoutId id="2147483680" r:id="rId12"/>
    <p:sldLayoutId id="2147483681" r:id="rId1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1600" kern="1200">
          <a:solidFill>
            <a:schemeClr val="tx1"/>
          </a:solidFill>
          <a:latin typeface="Arial" charset="0"/>
          <a:ea typeface="Arial" charset="0"/>
          <a:cs typeface="Arial" charset="0"/>
        </a:defRPr>
      </a:lvl1pPr>
    </p:titleStyle>
    <p:bodyStyle>
      <a:lvl1pPr marL="176213" indent="-1762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5" Type="http://schemas.openxmlformats.org/officeDocument/2006/relationships/image" Target="../media/image46.tiff"/><Relationship Id="rId4" Type="http://schemas.openxmlformats.org/officeDocument/2006/relationships/image" Target="../media/image45.tiff"/></Relationships>
</file>

<file path=ppt/slides/_rels/slide1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7.xml"/><Relationship Id="rId6" Type="http://schemas.openxmlformats.org/officeDocument/2006/relationships/image" Target="../media/image51.(null)"/><Relationship Id="rId5" Type="http://schemas.openxmlformats.org/officeDocument/2006/relationships/image" Target="../media/image50.tiff"/><Relationship Id="rId4" Type="http://schemas.openxmlformats.org/officeDocument/2006/relationships/image" Target="../media/image49.tif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59.(null)"/><Relationship Id="rId2" Type="http://schemas.openxmlformats.org/officeDocument/2006/relationships/image" Target="../media/image58.(nul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null)"/></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8.(nul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null)"/></Relationships>
</file>

<file path=ppt/slides/_rels/slide22.xml.rels><?xml version="1.0" encoding="UTF-8" standalone="yes"?>
<Relationships xmlns="http://schemas.openxmlformats.org/package/2006/relationships"><Relationship Id="rId3" Type="http://schemas.openxmlformats.org/officeDocument/2006/relationships/image" Target="../media/image69.(null)"/><Relationship Id="rId2" Type="http://schemas.openxmlformats.org/officeDocument/2006/relationships/image" Target="../media/image58.(null)"/><Relationship Id="rId1" Type="http://schemas.openxmlformats.org/officeDocument/2006/relationships/slideLayout" Target="../slideLayouts/slideLayout7.xml"/><Relationship Id="rId4" Type="http://schemas.openxmlformats.org/officeDocument/2006/relationships/image" Target="../media/image70.(null)"/></Relationships>
</file>

<file path=ppt/slides/_rels/slide23.xml.rels><?xml version="1.0" encoding="UTF-8" standalone="yes"?>
<Relationships xmlns="http://schemas.openxmlformats.org/package/2006/relationships"><Relationship Id="rId3" Type="http://schemas.openxmlformats.org/officeDocument/2006/relationships/image" Target="../media/image58.(nul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2.(null)"/><Relationship Id="rId4" Type="http://schemas.openxmlformats.org/officeDocument/2006/relationships/image" Target="../media/image71.(null)"/></Relationships>
</file>

<file path=ppt/slides/_rels/slide24.xml.rels><?xml version="1.0" encoding="UTF-8" standalone="yes"?>
<Relationships xmlns="http://schemas.openxmlformats.org/package/2006/relationships"><Relationship Id="rId3" Type="http://schemas.openxmlformats.org/officeDocument/2006/relationships/image" Target="../media/image73.(null)"/><Relationship Id="rId2" Type="http://schemas.openxmlformats.org/officeDocument/2006/relationships/image" Target="../media/image58.(nul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sz="2800" dirty="0"/>
              <a:t>An Introduction to BEAM: a framework for Behavior, Energy, Autonomy, and Mobility</a:t>
            </a:r>
            <a:endParaRPr lang="en-US" dirty="0"/>
          </a:p>
        </p:txBody>
      </p:sp>
      <p:sp>
        <p:nvSpPr>
          <p:cNvPr id="14" name="Subtitle 13"/>
          <p:cNvSpPr>
            <a:spLocks noGrp="1"/>
          </p:cNvSpPr>
          <p:nvPr>
            <p:ph type="subTitle" idx="1"/>
          </p:nvPr>
        </p:nvSpPr>
        <p:spPr>
          <a:xfrm>
            <a:off x="912532" y="4474740"/>
            <a:ext cx="7938170" cy="1082129"/>
          </a:xfrm>
        </p:spPr>
        <p:txBody>
          <a:bodyPr>
            <a:normAutofit fontScale="77500" lnSpcReduction="20000"/>
          </a:bodyPr>
          <a:lstStyle/>
          <a:p>
            <a:r>
              <a:rPr lang="en-US" dirty="0"/>
              <a:t>Presenter: Colin Sheppard, </a:t>
            </a:r>
          </a:p>
          <a:p>
            <a:r>
              <a:rPr lang="en-US" dirty="0"/>
              <a:t>Development Team: Rashid </a:t>
            </a:r>
            <a:r>
              <a:rPr lang="en-US" dirty="0" err="1"/>
              <a:t>Waraich</a:t>
            </a:r>
            <a:r>
              <a:rPr lang="en-US" dirty="0"/>
              <a:t>, Sid </a:t>
            </a:r>
            <a:r>
              <a:rPr lang="en-US" dirty="0" err="1"/>
              <a:t>Feygin</a:t>
            </a:r>
            <a:r>
              <a:rPr lang="en-US" dirty="0"/>
              <a:t>, Andrew Campbell,</a:t>
            </a:r>
            <a:br>
              <a:rPr lang="en-US" dirty="0"/>
            </a:br>
            <a:r>
              <a:rPr lang="en-US" dirty="0"/>
              <a:t>Michael </a:t>
            </a:r>
            <a:r>
              <a:rPr lang="en-US" dirty="0" err="1"/>
              <a:t>Zilske</a:t>
            </a:r>
            <a:r>
              <a:rPr lang="en-US" dirty="0"/>
              <a:t>, </a:t>
            </a:r>
            <a:r>
              <a:rPr lang="en-US" dirty="0" err="1"/>
              <a:t>Conveyal</a:t>
            </a:r>
            <a:r>
              <a:rPr lang="en-US" dirty="0"/>
              <a:t>, 7 Summits LLC</a:t>
            </a:r>
          </a:p>
          <a:p>
            <a:r>
              <a:rPr lang="en-US" dirty="0"/>
              <a:t>Advisory Team: Anand Gopal, Tom Wenzel</a:t>
            </a:r>
          </a:p>
          <a:p>
            <a:endParaRPr lang="en-US" dirty="0"/>
          </a:p>
          <a:p>
            <a:r>
              <a:rPr lang="en-US" dirty="0" err="1"/>
              <a:t>MATSim</a:t>
            </a:r>
            <a:r>
              <a:rPr lang="en-US" dirty="0"/>
              <a:t> User Meeting</a:t>
            </a:r>
          </a:p>
          <a:p>
            <a:r>
              <a:rPr lang="en-US" dirty="0"/>
              <a:t>June 23, 2018</a:t>
            </a:r>
          </a:p>
        </p:txBody>
      </p:sp>
      <p:grpSp>
        <p:nvGrpSpPr>
          <p:cNvPr id="4" name="Group 3">
            <a:extLst>
              <a:ext uri="{FF2B5EF4-FFF2-40B4-BE49-F238E27FC236}">
                <a16:creationId xmlns:a16="http://schemas.microsoft.com/office/drawing/2014/main" id="{1F6E9CB8-5846-BF4F-B2CF-9C2D37CD80C5}"/>
              </a:ext>
            </a:extLst>
          </p:cNvPr>
          <p:cNvGrpSpPr/>
          <p:nvPr/>
        </p:nvGrpSpPr>
        <p:grpSpPr>
          <a:xfrm>
            <a:off x="743197" y="5816638"/>
            <a:ext cx="7799154" cy="698180"/>
            <a:chOff x="1174026" y="5742962"/>
            <a:chExt cx="6292407" cy="563296"/>
          </a:xfrm>
        </p:grpSpPr>
        <p:pic>
          <p:nvPicPr>
            <p:cNvPr id="5" name="Picture 4">
              <a:extLst>
                <a:ext uri="{FF2B5EF4-FFF2-40B4-BE49-F238E27FC236}">
                  <a16:creationId xmlns:a16="http://schemas.microsoft.com/office/drawing/2014/main" id="{66FD6253-A61E-BC40-87E3-E8361E01C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026" y="5861895"/>
              <a:ext cx="975173" cy="367213"/>
            </a:xfrm>
            <a:prstGeom prst="rect">
              <a:avLst/>
            </a:prstGeom>
          </p:spPr>
        </p:pic>
        <p:pic>
          <p:nvPicPr>
            <p:cNvPr id="6" name="Picture 5">
              <a:extLst>
                <a:ext uri="{FF2B5EF4-FFF2-40B4-BE49-F238E27FC236}">
                  <a16:creationId xmlns:a16="http://schemas.microsoft.com/office/drawing/2014/main" id="{5B0EAF61-82DD-4645-8706-DDC3E6F80C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4384" y="5877145"/>
              <a:ext cx="1162049" cy="332345"/>
            </a:xfrm>
            <a:prstGeom prst="rect">
              <a:avLst/>
            </a:prstGeom>
          </p:spPr>
        </p:pic>
        <p:pic>
          <p:nvPicPr>
            <p:cNvPr id="7" name="Picture 4" descr="Image result for inl logo">
              <a:extLst>
                <a:ext uri="{FF2B5EF4-FFF2-40B4-BE49-F238E27FC236}">
                  <a16:creationId xmlns:a16="http://schemas.microsoft.com/office/drawing/2014/main" id="{038C635F-C7FA-534D-87F6-BD2AB0AED08A}"/>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7479" b="7708"/>
            <a:stretch/>
          </p:blipFill>
          <p:spPr bwMode="auto">
            <a:xfrm>
              <a:off x="2706344" y="5742962"/>
              <a:ext cx="664167" cy="56329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Image result for lbl logo">
              <a:extLst>
                <a:ext uri="{FF2B5EF4-FFF2-40B4-BE49-F238E27FC236}">
                  <a16:creationId xmlns:a16="http://schemas.microsoft.com/office/drawing/2014/main" id="{1DD0031F-F9AA-2540-95C7-FF81A44CA0B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27656" y="5814742"/>
              <a:ext cx="535722" cy="45714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9E3DCD-EC71-424A-A9AF-434E30441B5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5649" y="5797450"/>
              <a:ext cx="898611" cy="466301"/>
            </a:xfrm>
            <a:prstGeom prst="rect">
              <a:avLst/>
            </a:prstGeom>
          </p:spPr>
        </p:pic>
      </p:grpSp>
    </p:spTree>
    <p:extLst>
      <p:ext uri="{BB962C8B-B14F-4D97-AF65-F5344CB8AC3E}">
        <p14:creationId xmlns:p14="http://schemas.microsoft.com/office/powerpoint/2010/main" val="8973774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BEAM is designed for High Performance</a:t>
            </a:r>
            <a:endParaRPr lang="en-US" sz="3200" dirty="0"/>
          </a:p>
        </p:txBody>
      </p:sp>
      <p:sp>
        <p:nvSpPr>
          <p:cNvPr id="3" name="Content Placeholder 2"/>
          <p:cNvSpPr>
            <a:spLocks noGrp="1"/>
          </p:cNvSpPr>
          <p:nvPr>
            <p:ph sz="half" idx="1"/>
          </p:nvPr>
        </p:nvSpPr>
        <p:spPr>
          <a:xfrm>
            <a:off x="116893" y="1406391"/>
            <a:ext cx="4225724" cy="483988"/>
          </a:xfrm>
        </p:spPr>
        <p:txBody>
          <a:bodyPr>
            <a:noAutofit/>
          </a:bodyPr>
          <a:lstStyle/>
          <a:p>
            <a:r>
              <a:rPr lang="en-US" sz="2000" dirty="0"/>
              <a:t>Actor Model of Computation</a:t>
            </a:r>
          </a:p>
        </p:txBody>
      </p:sp>
      <p:sp>
        <p:nvSpPr>
          <p:cNvPr id="4" name="Slide Number Placeholder 3"/>
          <p:cNvSpPr>
            <a:spLocks noGrp="1"/>
          </p:cNvSpPr>
          <p:nvPr>
            <p:ph type="sldNum" sz="quarter" idx="12"/>
          </p:nvPr>
        </p:nvSpPr>
        <p:spPr/>
        <p:txBody>
          <a:bodyPr/>
          <a:lstStyle/>
          <a:p>
            <a:fld id="{B9696785-F0B2-4BDE-878D-D3B47AE913CD}" type="slidenum">
              <a:rPr lang="en-US" smtClean="0"/>
              <a:t>10</a:t>
            </a:fld>
            <a:endParaRPr lang="en-US"/>
          </a:p>
        </p:txBody>
      </p:sp>
      <p:sp>
        <p:nvSpPr>
          <p:cNvPr id="6" name="Content Placeholder 5"/>
          <p:cNvSpPr>
            <a:spLocks noGrp="1"/>
          </p:cNvSpPr>
          <p:nvPr>
            <p:ph sz="half" idx="2"/>
          </p:nvPr>
        </p:nvSpPr>
        <p:spPr>
          <a:xfrm>
            <a:off x="4741359" y="1406391"/>
            <a:ext cx="4232411" cy="1533864"/>
          </a:xfrm>
        </p:spPr>
        <p:txBody>
          <a:bodyPr>
            <a:normAutofit/>
          </a:bodyPr>
          <a:lstStyle/>
          <a:p>
            <a:r>
              <a:rPr lang="en-US" sz="2000" dirty="0">
                <a:latin typeface="Arial"/>
                <a:cs typeface="Arial"/>
              </a:rPr>
              <a:t>Parallel Discrete Event Scheduler</a:t>
            </a:r>
          </a:p>
        </p:txBody>
      </p:sp>
      <p:sp>
        <p:nvSpPr>
          <p:cNvPr id="7" name="Content Placeholder 5"/>
          <p:cNvSpPr txBox="1">
            <a:spLocks/>
          </p:cNvSpPr>
          <p:nvPr/>
        </p:nvSpPr>
        <p:spPr>
          <a:xfrm>
            <a:off x="220891" y="4020207"/>
            <a:ext cx="4305389" cy="719476"/>
          </a:xfrm>
          <a:prstGeom prst="rect">
            <a:avLst/>
          </a:prstGeom>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a:cs typeface="Arial"/>
              </a:rPr>
              <a:t>Akka actor system manages multi-</a:t>
            </a:r>
            <a:r>
              <a:rPr lang="en-US" sz="2000" dirty="0" err="1">
                <a:latin typeface="Arial"/>
                <a:cs typeface="Arial"/>
              </a:rPr>
              <a:t>plexing</a:t>
            </a:r>
            <a:r>
              <a:rPr lang="en-US" sz="2000" dirty="0">
                <a:latin typeface="Arial"/>
                <a:cs typeface="Arial"/>
              </a:rPr>
              <a:t> and cluster deployment</a:t>
            </a:r>
          </a:p>
        </p:txBody>
      </p:sp>
      <p:pic>
        <p:nvPicPr>
          <p:cNvPr id="8" name="Picture 7" descr="actor-model.pdf"/>
          <p:cNvPicPr>
            <a:picLocks noChangeAspect="1"/>
          </p:cNvPicPr>
          <p:nvPr/>
        </p:nvPicPr>
        <p:blipFill rotWithShape="1">
          <a:blip r:embed="rId2">
            <a:extLst>
              <a:ext uri="{28A0092B-C50C-407E-A947-70E740481C1C}">
                <a14:useLocalDpi xmlns:a14="http://schemas.microsoft.com/office/drawing/2010/main" val="0"/>
              </a:ext>
            </a:extLst>
          </a:blip>
          <a:srcRect t="6048" b="14417"/>
          <a:stretch/>
        </p:blipFill>
        <p:spPr>
          <a:xfrm>
            <a:off x="1765" y="1890379"/>
            <a:ext cx="5183531" cy="1978888"/>
          </a:xfrm>
          <a:prstGeom prst="rect">
            <a:avLst/>
          </a:prstGeom>
        </p:spPr>
      </p:pic>
      <p:grpSp>
        <p:nvGrpSpPr>
          <p:cNvPr id="9" name="Group 8"/>
          <p:cNvGrpSpPr/>
          <p:nvPr/>
        </p:nvGrpSpPr>
        <p:grpSpPr>
          <a:xfrm>
            <a:off x="856426" y="4646673"/>
            <a:ext cx="3259454" cy="1446395"/>
            <a:chOff x="0" y="2273300"/>
            <a:chExt cx="5408783" cy="2086239"/>
          </a:xfrm>
        </p:grpSpPr>
        <p:pic>
          <p:nvPicPr>
            <p:cNvPr id="10" name="Picture 9"/>
            <p:cNvPicPr>
              <a:picLocks noChangeAspect="1"/>
            </p:cNvPicPr>
            <p:nvPr/>
          </p:nvPicPr>
          <p:blipFill rotWithShape="1">
            <a:blip r:embed="rId3"/>
            <a:srcRect r="47918" b="9594"/>
            <a:stretch/>
          </p:blipFill>
          <p:spPr>
            <a:xfrm>
              <a:off x="0" y="2273300"/>
              <a:ext cx="4762332" cy="2086239"/>
            </a:xfrm>
            <a:prstGeom prst="rect">
              <a:avLst/>
            </a:prstGeom>
          </p:spPr>
        </p:pic>
        <p:pic>
          <p:nvPicPr>
            <p:cNvPr id="11" name="Picture 10"/>
            <p:cNvPicPr>
              <a:picLocks noChangeAspect="1"/>
            </p:cNvPicPr>
            <p:nvPr/>
          </p:nvPicPr>
          <p:blipFill rotWithShape="1">
            <a:blip r:embed="rId3"/>
            <a:srcRect l="90521" b="9594"/>
            <a:stretch/>
          </p:blipFill>
          <p:spPr>
            <a:xfrm>
              <a:off x="4542033" y="2273300"/>
              <a:ext cx="866750" cy="2086239"/>
            </a:xfrm>
            <a:prstGeom prst="rect">
              <a:avLst/>
            </a:prstGeom>
          </p:spPr>
        </p:pic>
      </p:grpSp>
      <p:pic>
        <p:nvPicPr>
          <p:cNvPr id="12" name="Picture 11" descr="beam-schedule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081" y="1753832"/>
            <a:ext cx="2832969" cy="2266375"/>
          </a:xfrm>
          <a:prstGeom prst="rect">
            <a:avLst/>
          </a:prstGeom>
        </p:spPr>
      </p:pic>
      <p:sp>
        <p:nvSpPr>
          <p:cNvPr id="15" name="Content Placeholder 5">
            <a:extLst>
              <a:ext uri="{FF2B5EF4-FFF2-40B4-BE49-F238E27FC236}">
                <a16:creationId xmlns:a16="http://schemas.microsoft.com/office/drawing/2014/main" id="{1216AE5E-8193-E749-B005-A3136B0DE84D}"/>
              </a:ext>
            </a:extLst>
          </p:cNvPr>
          <p:cNvSpPr txBox="1">
            <a:spLocks/>
          </p:cNvSpPr>
          <p:nvPr/>
        </p:nvSpPr>
        <p:spPr>
          <a:xfrm>
            <a:off x="4632960" y="4020207"/>
            <a:ext cx="4340810" cy="1866899"/>
          </a:xfrm>
          <a:prstGeom prst="rect">
            <a:avLst/>
          </a:prstGeom>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a:cs typeface="Arial"/>
              </a:rPr>
              <a:t>With 1 master, 2 worker nodes we have achieved ~15 min per iteration for 410k agents and full network detail</a:t>
            </a:r>
          </a:p>
          <a:p>
            <a:r>
              <a:rPr lang="en-US" sz="1800" dirty="0">
                <a:latin typeface="Arial"/>
                <a:cs typeface="Arial"/>
              </a:rPr>
              <a:t>Smart Bay: 500k agents, no local roads, ~30 min</a:t>
            </a:r>
          </a:p>
          <a:p>
            <a:r>
              <a:rPr lang="en-US" sz="1800" dirty="0">
                <a:latin typeface="Arial"/>
                <a:cs typeface="Arial"/>
              </a:rPr>
              <a:t>Smart Bay: 100k trips, with local roads, ~60 min</a:t>
            </a:r>
          </a:p>
        </p:txBody>
      </p:sp>
    </p:spTree>
    <p:extLst>
      <p:ext uri="{BB962C8B-B14F-4D97-AF65-F5344CB8AC3E}">
        <p14:creationId xmlns:p14="http://schemas.microsoft.com/office/powerpoint/2010/main" val="38125399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Behavioral Modeling in BEAM</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11</a:t>
            </a:fld>
            <a:endParaRPr lang="en-US"/>
          </a:p>
        </p:txBody>
      </p:sp>
      <p:pic>
        <p:nvPicPr>
          <p:cNvPr id="10" name="Picture 9">
            <a:extLst>
              <a:ext uri="{FF2B5EF4-FFF2-40B4-BE49-F238E27FC236}">
                <a16:creationId xmlns:a16="http://schemas.microsoft.com/office/drawing/2014/main" id="{BD57BCA8-3D97-0947-BD84-BF5D3CF06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82" y="1260981"/>
            <a:ext cx="7223979" cy="4958620"/>
          </a:xfrm>
          <a:prstGeom prst="rect">
            <a:avLst/>
          </a:prstGeom>
        </p:spPr>
      </p:pic>
    </p:spTree>
    <p:extLst>
      <p:ext uri="{BB962C8B-B14F-4D97-AF65-F5344CB8AC3E}">
        <p14:creationId xmlns:p14="http://schemas.microsoft.com/office/powerpoint/2010/main" val="36825527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Surge Pricing, Rebalancing, Control</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12</a:t>
            </a:fld>
            <a:endParaRPr lang="en-US"/>
          </a:p>
        </p:txBody>
      </p:sp>
      <p:sp>
        <p:nvSpPr>
          <p:cNvPr id="12" name="Content Placeholder 21">
            <a:extLst>
              <a:ext uri="{FF2B5EF4-FFF2-40B4-BE49-F238E27FC236}">
                <a16:creationId xmlns:a16="http://schemas.microsoft.com/office/drawing/2014/main" id="{1B2A9C81-6E0B-EB44-A4C1-AE1C4389A9B2}"/>
              </a:ext>
            </a:extLst>
          </p:cNvPr>
          <p:cNvSpPr>
            <a:spLocks noGrp="1"/>
          </p:cNvSpPr>
          <p:nvPr>
            <p:ph sz="half" idx="1"/>
          </p:nvPr>
        </p:nvSpPr>
        <p:spPr>
          <a:xfrm>
            <a:off x="310961" y="1426191"/>
            <a:ext cx="2614644" cy="5043475"/>
          </a:xfrm>
        </p:spPr>
        <p:txBody>
          <a:bodyPr>
            <a:normAutofit/>
          </a:bodyPr>
          <a:lstStyle/>
          <a:p>
            <a:r>
              <a:rPr lang="en-US" sz="2000" dirty="0"/>
              <a:t>Surge price impacts supply and demand of TNCs</a:t>
            </a:r>
          </a:p>
          <a:p>
            <a:endParaRPr lang="en-US" sz="2000" dirty="0"/>
          </a:p>
        </p:txBody>
      </p:sp>
      <p:grpSp>
        <p:nvGrpSpPr>
          <p:cNvPr id="8" name="Group 7">
            <a:extLst>
              <a:ext uri="{FF2B5EF4-FFF2-40B4-BE49-F238E27FC236}">
                <a16:creationId xmlns:a16="http://schemas.microsoft.com/office/drawing/2014/main" id="{40B3B959-812F-3D4A-B63B-6277F45B59FE}"/>
              </a:ext>
            </a:extLst>
          </p:cNvPr>
          <p:cNvGrpSpPr/>
          <p:nvPr/>
        </p:nvGrpSpPr>
        <p:grpSpPr>
          <a:xfrm>
            <a:off x="310961" y="4305372"/>
            <a:ext cx="2444339" cy="1675900"/>
            <a:chOff x="5761115" y="4165600"/>
            <a:chExt cx="3126828" cy="2143832"/>
          </a:xfrm>
        </p:grpSpPr>
        <p:pic>
          <p:nvPicPr>
            <p:cNvPr id="10" name="Picture 9">
              <a:extLst>
                <a:ext uri="{FF2B5EF4-FFF2-40B4-BE49-F238E27FC236}">
                  <a16:creationId xmlns:a16="http://schemas.microsoft.com/office/drawing/2014/main" id="{E961C341-B881-8D43-B377-B6418C6DAA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7" t="4781" b="7429"/>
            <a:stretch/>
          </p:blipFill>
          <p:spPr>
            <a:xfrm>
              <a:off x="6135366" y="4165600"/>
              <a:ext cx="2752577" cy="1874769"/>
            </a:xfrm>
            <a:prstGeom prst="rect">
              <a:avLst/>
            </a:prstGeom>
          </p:spPr>
        </p:pic>
        <p:sp>
          <p:nvSpPr>
            <p:cNvPr id="11" name="TextBox 10">
              <a:extLst>
                <a:ext uri="{FF2B5EF4-FFF2-40B4-BE49-F238E27FC236}">
                  <a16:creationId xmlns:a16="http://schemas.microsoft.com/office/drawing/2014/main" id="{DFCB7109-F82B-5642-ADB5-A7D9A372604D}"/>
                </a:ext>
              </a:extLst>
            </p:cNvPr>
            <p:cNvSpPr txBox="1"/>
            <p:nvPr/>
          </p:nvSpPr>
          <p:spPr>
            <a:xfrm>
              <a:off x="6893529" y="5940100"/>
              <a:ext cx="989630" cy="369332"/>
            </a:xfrm>
            <a:prstGeom prst="rect">
              <a:avLst/>
            </a:prstGeom>
            <a:noFill/>
          </p:spPr>
          <p:txBody>
            <a:bodyPr wrap="none" rtlCol="0">
              <a:spAutoFit/>
            </a:bodyPr>
            <a:lstStyle/>
            <a:p>
              <a:r>
                <a:rPr lang="en-US" dirty="0"/>
                <a:t>Iteration</a:t>
              </a:r>
            </a:p>
          </p:txBody>
        </p:sp>
        <p:sp>
          <p:nvSpPr>
            <p:cNvPr id="14" name="TextBox 13">
              <a:extLst>
                <a:ext uri="{FF2B5EF4-FFF2-40B4-BE49-F238E27FC236}">
                  <a16:creationId xmlns:a16="http://schemas.microsoft.com/office/drawing/2014/main" id="{BF1CCCD0-7DD4-204A-A5BC-B783473DA70B}"/>
                </a:ext>
              </a:extLst>
            </p:cNvPr>
            <p:cNvSpPr txBox="1"/>
            <p:nvPr/>
          </p:nvSpPr>
          <p:spPr>
            <a:xfrm rot="16200000">
              <a:off x="5402715" y="4904103"/>
              <a:ext cx="1086131" cy="369332"/>
            </a:xfrm>
            <a:prstGeom prst="rect">
              <a:avLst/>
            </a:prstGeom>
            <a:noFill/>
          </p:spPr>
          <p:txBody>
            <a:bodyPr wrap="none" rtlCol="0">
              <a:spAutoFit/>
            </a:bodyPr>
            <a:lstStyle/>
            <a:p>
              <a:r>
                <a:rPr lang="en-US" dirty="0"/>
                <a:t>Revenues</a:t>
              </a:r>
            </a:p>
          </p:txBody>
        </p:sp>
      </p:grpSp>
      <p:pic>
        <p:nvPicPr>
          <p:cNvPr id="18" name="Picture 17">
            <a:extLst>
              <a:ext uri="{FF2B5EF4-FFF2-40B4-BE49-F238E27FC236}">
                <a16:creationId xmlns:a16="http://schemas.microsoft.com/office/drawing/2014/main" id="{4DB872DD-AB1B-A74A-A07D-4DAC4A6B59BB}"/>
              </a:ext>
            </a:extLst>
          </p:cNvPr>
          <p:cNvPicPr>
            <a:picLocks noChangeAspect="1"/>
          </p:cNvPicPr>
          <p:nvPr/>
        </p:nvPicPr>
        <p:blipFill rotWithShape="1">
          <a:blip r:embed="rId3"/>
          <a:srcRect r="11741"/>
          <a:stretch/>
        </p:blipFill>
        <p:spPr>
          <a:xfrm>
            <a:off x="3253367" y="1426191"/>
            <a:ext cx="2885920" cy="3018300"/>
          </a:xfrm>
          <a:prstGeom prst="rect">
            <a:avLst/>
          </a:prstGeom>
        </p:spPr>
      </p:pic>
      <p:grpSp>
        <p:nvGrpSpPr>
          <p:cNvPr id="7" name="Group 6">
            <a:extLst>
              <a:ext uri="{FF2B5EF4-FFF2-40B4-BE49-F238E27FC236}">
                <a16:creationId xmlns:a16="http://schemas.microsoft.com/office/drawing/2014/main" id="{E28F49F4-365A-D442-B392-0FC129789715}"/>
              </a:ext>
            </a:extLst>
          </p:cNvPr>
          <p:cNvGrpSpPr/>
          <p:nvPr/>
        </p:nvGrpSpPr>
        <p:grpSpPr>
          <a:xfrm>
            <a:off x="357458" y="2441745"/>
            <a:ext cx="2415226" cy="1840607"/>
            <a:chOff x="5761115" y="1478405"/>
            <a:chExt cx="3089586" cy="2354526"/>
          </a:xfrm>
        </p:grpSpPr>
        <p:pic>
          <p:nvPicPr>
            <p:cNvPr id="15" name="Picture 14">
              <a:extLst>
                <a:ext uri="{FF2B5EF4-FFF2-40B4-BE49-F238E27FC236}">
                  <a16:creationId xmlns:a16="http://schemas.microsoft.com/office/drawing/2014/main" id="{D85327A3-0FCB-B94F-B8DC-F976C6A596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5" b="3367"/>
            <a:stretch/>
          </p:blipFill>
          <p:spPr>
            <a:xfrm>
              <a:off x="6130446" y="1478405"/>
              <a:ext cx="2720255" cy="2039528"/>
            </a:xfrm>
            <a:prstGeom prst="rect">
              <a:avLst/>
            </a:prstGeom>
          </p:spPr>
        </p:pic>
        <p:sp>
          <p:nvSpPr>
            <p:cNvPr id="5" name="TextBox 4">
              <a:extLst>
                <a:ext uri="{FF2B5EF4-FFF2-40B4-BE49-F238E27FC236}">
                  <a16:creationId xmlns:a16="http://schemas.microsoft.com/office/drawing/2014/main" id="{A5744006-3B78-B44B-B4A5-1A4E2956A078}"/>
                </a:ext>
              </a:extLst>
            </p:cNvPr>
            <p:cNvSpPr txBox="1"/>
            <p:nvPr/>
          </p:nvSpPr>
          <p:spPr>
            <a:xfrm>
              <a:off x="6736307" y="3463599"/>
              <a:ext cx="1304075" cy="369332"/>
            </a:xfrm>
            <a:prstGeom prst="rect">
              <a:avLst/>
            </a:prstGeom>
            <a:noFill/>
          </p:spPr>
          <p:txBody>
            <a:bodyPr wrap="none" rtlCol="0">
              <a:spAutoFit/>
            </a:bodyPr>
            <a:lstStyle/>
            <a:p>
              <a:r>
                <a:rPr lang="en-US" dirty="0"/>
                <a:t>Hour of Day</a:t>
              </a:r>
            </a:p>
          </p:txBody>
        </p:sp>
        <p:sp>
          <p:nvSpPr>
            <p:cNvPr id="19" name="TextBox 18">
              <a:extLst>
                <a:ext uri="{FF2B5EF4-FFF2-40B4-BE49-F238E27FC236}">
                  <a16:creationId xmlns:a16="http://schemas.microsoft.com/office/drawing/2014/main" id="{C511381F-D01F-5449-96D4-265855164608}"/>
                </a:ext>
              </a:extLst>
            </p:cNvPr>
            <p:cNvSpPr txBox="1"/>
            <p:nvPr/>
          </p:nvSpPr>
          <p:spPr>
            <a:xfrm rot="16200000">
              <a:off x="5402715" y="2390619"/>
              <a:ext cx="1086131" cy="369332"/>
            </a:xfrm>
            <a:prstGeom prst="rect">
              <a:avLst/>
            </a:prstGeom>
            <a:noFill/>
          </p:spPr>
          <p:txBody>
            <a:bodyPr wrap="none" rtlCol="0">
              <a:spAutoFit/>
            </a:bodyPr>
            <a:lstStyle/>
            <a:p>
              <a:r>
                <a:rPr lang="en-US" dirty="0"/>
                <a:t>Revenues</a:t>
              </a:r>
            </a:p>
          </p:txBody>
        </p:sp>
      </p:grpSp>
      <p:grpSp>
        <p:nvGrpSpPr>
          <p:cNvPr id="6" name="Group 5">
            <a:extLst>
              <a:ext uri="{FF2B5EF4-FFF2-40B4-BE49-F238E27FC236}">
                <a16:creationId xmlns:a16="http://schemas.microsoft.com/office/drawing/2014/main" id="{3533F5A9-9DDD-FA4C-94B5-984C6578DB71}"/>
              </a:ext>
            </a:extLst>
          </p:cNvPr>
          <p:cNvGrpSpPr/>
          <p:nvPr/>
        </p:nvGrpSpPr>
        <p:grpSpPr>
          <a:xfrm>
            <a:off x="6376200" y="4086041"/>
            <a:ext cx="2474501" cy="2078141"/>
            <a:chOff x="473734" y="4224324"/>
            <a:chExt cx="2474501" cy="2078141"/>
          </a:xfrm>
        </p:grpSpPr>
        <p:pic>
          <p:nvPicPr>
            <p:cNvPr id="3" name="Picture 2">
              <a:extLst>
                <a:ext uri="{FF2B5EF4-FFF2-40B4-BE49-F238E27FC236}">
                  <a16:creationId xmlns:a16="http://schemas.microsoft.com/office/drawing/2014/main" id="{04993FF0-C941-5644-B112-D056CED75004}"/>
                </a:ext>
              </a:extLst>
            </p:cNvPr>
            <p:cNvPicPr>
              <a:picLocks noChangeAspect="1"/>
            </p:cNvPicPr>
            <p:nvPr/>
          </p:nvPicPr>
          <p:blipFill rotWithShape="1">
            <a:blip r:embed="rId5"/>
            <a:srcRect b="11655"/>
            <a:stretch/>
          </p:blipFill>
          <p:spPr>
            <a:xfrm>
              <a:off x="473734" y="4224324"/>
              <a:ext cx="2474501" cy="1695977"/>
            </a:xfrm>
            <a:prstGeom prst="rect">
              <a:avLst/>
            </a:prstGeom>
          </p:spPr>
        </p:pic>
        <p:pic>
          <p:nvPicPr>
            <p:cNvPr id="17" name="Picture 16">
              <a:extLst>
                <a:ext uri="{FF2B5EF4-FFF2-40B4-BE49-F238E27FC236}">
                  <a16:creationId xmlns:a16="http://schemas.microsoft.com/office/drawing/2014/main" id="{5D246213-5E15-C94B-8EF0-948F10086C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244" y="5491543"/>
              <a:ext cx="1850012" cy="810922"/>
            </a:xfrm>
            <a:prstGeom prst="rect">
              <a:avLst/>
            </a:prstGeom>
          </p:spPr>
        </p:pic>
      </p:grpSp>
      <p:sp>
        <p:nvSpPr>
          <p:cNvPr id="20" name="Content Placeholder 21">
            <a:extLst>
              <a:ext uri="{FF2B5EF4-FFF2-40B4-BE49-F238E27FC236}">
                <a16:creationId xmlns:a16="http://schemas.microsoft.com/office/drawing/2014/main" id="{1605F4A9-C85F-E448-98B6-D59032F680F4}"/>
              </a:ext>
            </a:extLst>
          </p:cNvPr>
          <p:cNvSpPr txBox="1">
            <a:spLocks/>
          </p:cNvSpPr>
          <p:nvPr/>
        </p:nvSpPr>
        <p:spPr>
          <a:xfrm>
            <a:off x="6441841" y="1426191"/>
            <a:ext cx="2461512" cy="5043475"/>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Ride hail management API: others can deploy fleet optimization schemes for customer matching, rebalancing, and recharging</a:t>
            </a:r>
          </a:p>
          <a:p>
            <a:endParaRPr lang="en-US" sz="2000" dirty="0"/>
          </a:p>
        </p:txBody>
      </p:sp>
      <p:sp>
        <p:nvSpPr>
          <p:cNvPr id="21" name="Content Placeholder 21">
            <a:extLst>
              <a:ext uri="{FF2B5EF4-FFF2-40B4-BE49-F238E27FC236}">
                <a16:creationId xmlns:a16="http://schemas.microsoft.com/office/drawing/2014/main" id="{31BC4B9D-F266-A94E-BEC2-C113A3C80E15}"/>
              </a:ext>
            </a:extLst>
          </p:cNvPr>
          <p:cNvSpPr txBox="1">
            <a:spLocks/>
          </p:cNvSpPr>
          <p:nvPr/>
        </p:nvSpPr>
        <p:spPr>
          <a:xfrm>
            <a:off x="3102612" y="4494020"/>
            <a:ext cx="3339229" cy="1975646"/>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Rebalancing Algorithm </a:t>
            </a:r>
          </a:p>
          <a:p>
            <a:r>
              <a:rPr lang="en-US" sz="1400" dirty="0"/>
              <a:t>Fraction of idle drivers rebalance every t minutes</a:t>
            </a:r>
          </a:p>
          <a:p>
            <a:r>
              <a:rPr lang="en-US" sz="1400" dirty="0"/>
              <a:t>Selected drivers randomly dispatched to nearby TAZs based on weighted combination of demand, wait times and idle time from previous iterations</a:t>
            </a:r>
          </a:p>
        </p:txBody>
      </p:sp>
    </p:spTree>
    <p:extLst>
      <p:ext uri="{BB962C8B-B14F-4D97-AF65-F5344CB8AC3E}">
        <p14:creationId xmlns:p14="http://schemas.microsoft.com/office/powerpoint/2010/main" val="2060285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Conceptual Vision for Model Integration</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13</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738" b="3848"/>
          <a:stretch/>
        </p:blipFill>
        <p:spPr>
          <a:xfrm>
            <a:off x="407400" y="1707063"/>
            <a:ext cx="8272985" cy="3947216"/>
          </a:xfrm>
          <a:prstGeom prst="rect">
            <a:avLst/>
          </a:prstGeom>
        </p:spPr>
      </p:pic>
    </p:spTree>
    <p:extLst>
      <p:ext uri="{BB962C8B-B14F-4D97-AF65-F5344CB8AC3E}">
        <p14:creationId xmlns:p14="http://schemas.microsoft.com/office/powerpoint/2010/main" val="1554826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Specific Vision for Model Integration</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14</a:t>
            </a:fld>
            <a:endParaRPr lang="en-US"/>
          </a:p>
        </p:txBody>
      </p:sp>
      <p:pic>
        <p:nvPicPr>
          <p:cNvPr id="8" name="Picture 7">
            <a:extLst>
              <a:ext uri="{FF2B5EF4-FFF2-40B4-BE49-F238E27FC236}">
                <a16:creationId xmlns:a16="http://schemas.microsoft.com/office/drawing/2014/main" id="{6080D5D5-89E3-7745-BD7A-E3B117912D57}"/>
              </a:ext>
            </a:extLst>
          </p:cNvPr>
          <p:cNvPicPr/>
          <p:nvPr/>
        </p:nvPicPr>
        <p:blipFill rotWithShape="1">
          <a:blip r:embed="rId2"/>
          <a:srcRect t="-2783"/>
          <a:stretch/>
        </p:blipFill>
        <p:spPr bwMode="auto">
          <a:xfrm>
            <a:off x="349999" y="1346436"/>
            <a:ext cx="5519420" cy="464375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2C6E7472-231D-9A46-84E3-B0EAB364AB24}"/>
              </a:ext>
            </a:extLst>
          </p:cNvPr>
          <p:cNvPicPr>
            <a:picLocks noChangeAspect="1"/>
          </p:cNvPicPr>
          <p:nvPr/>
        </p:nvPicPr>
        <p:blipFill>
          <a:blip r:embed="rId3"/>
          <a:stretch>
            <a:fillRect/>
          </a:stretch>
        </p:blipFill>
        <p:spPr>
          <a:xfrm>
            <a:off x="6197203" y="4824184"/>
            <a:ext cx="2868216" cy="820310"/>
          </a:xfrm>
          <a:prstGeom prst="rect">
            <a:avLst/>
          </a:prstGeom>
        </p:spPr>
      </p:pic>
      <p:pic>
        <p:nvPicPr>
          <p:cNvPr id="5" name="Picture 4">
            <a:extLst>
              <a:ext uri="{FF2B5EF4-FFF2-40B4-BE49-F238E27FC236}">
                <a16:creationId xmlns:a16="http://schemas.microsoft.com/office/drawing/2014/main" id="{A784C41C-D36D-E347-84AE-87EE3771022E}"/>
              </a:ext>
            </a:extLst>
          </p:cNvPr>
          <p:cNvPicPr>
            <a:picLocks noChangeAspect="1"/>
          </p:cNvPicPr>
          <p:nvPr/>
        </p:nvPicPr>
        <p:blipFill>
          <a:blip r:embed="rId4"/>
          <a:stretch>
            <a:fillRect/>
          </a:stretch>
        </p:blipFill>
        <p:spPr>
          <a:xfrm>
            <a:off x="6674279" y="1621823"/>
            <a:ext cx="1637475" cy="1329084"/>
          </a:xfrm>
          <a:prstGeom prst="rect">
            <a:avLst/>
          </a:prstGeom>
        </p:spPr>
      </p:pic>
      <p:pic>
        <p:nvPicPr>
          <p:cNvPr id="6" name="Picture 5">
            <a:extLst>
              <a:ext uri="{FF2B5EF4-FFF2-40B4-BE49-F238E27FC236}">
                <a16:creationId xmlns:a16="http://schemas.microsoft.com/office/drawing/2014/main" id="{C73B1F07-158A-B34A-AFEC-57A48B911874}"/>
              </a:ext>
            </a:extLst>
          </p:cNvPr>
          <p:cNvPicPr>
            <a:picLocks noChangeAspect="1"/>
          </p:cNvPicPr>
          <p:nvPr/>
        </p:nvPicPr>
        <p:blipFill>
          <a:blip r:embed="rId5"/>
          <a:stretch>
            <a:fillRect/>
          </a:stretch>
        </p:blipFill>
        <p:spPr>
          <a:xfrm>
            <a:off x="5869419" y="3107879"/>
            <a:ext cx="4696621" cy="1467694"/>
          </a:xfrm>
          <a:prstGeom prst="rect">
            <a:avLst/>
          </a:prstGeom>
        </p:spPr>
      </p:pic>
    </p:spTree>
    <p:extLst>
      <p:ext uri="{BB962C8B-B14F-4D97-AF65-F5344CB8AC3E}">
        <p14:creationId xmlns:p14="http://schemas.microsoft.com/office/powerpoint/2010/main" val="27554824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Calibration</a:t>
            </a:r>
          </a:p>
        </p:txBody>
      </p:sp>
      <p:sp>
        <p:nvSpPr>
          <p:cNvPr id="4" name="Slide Number Placeholder 3"/>
          <p:cNvSpPr>
            <a:spLocks noGrp="1"/>
          </p:cNvSpPr>
          <p:nvPr>
            <p:ph type="sldNum" sz="quarter" idx="12"/>
          </p:nvPr>
        </p:nvSpPr>
        <p:spPr/>
        <p:txBody>
          <a:bodyPr/>
          <a:lstStyle/>
          <a:p>
            <a:fld id="{B9696785-F0B2-4BDE-878D-D3B47AE913CD}" type="slidenum">
              <a:rPr lang="en-US" smtClean="0"/>
              <a:t>15</a:t>
            </a:fld>
            <a:endParaRPr lang="en-US"/>
          </a:p>
        </p:txBody>
      </p:sp>
      <p:sp>
        <p:nvSpPr>
          <p:cNvPr id="11" name="Rectangle 10"/>
          <p:cNvSpPr/>
          <p:nvPr/>
        </p:nvSpPr>
        <p:spPr>
          <a:xfrm>
            <a:off x="3177092" y="3661619"/>
            <a:ext cx="966937" cy="6314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BEAM</a:t>
            </a:r>
          </a:p>
        </p:txBody>
      </p:sp>
      <p:sp>
        <p:nvSpPr>
          <p:cNvPr id="12" name="Rectangle 11"/>
          <p:cNvSpPr/>
          <p:nvPr/>
        </p:nvSpPr>
        <p:spPr>
          <a:xfrm>
            <a:off x="1516388" y="3116773"/>
            <a:ext cx="1174578" cy="42502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Set A</a:t>
            </a:r>
          </a:p>
        </p:txBody>
      </p:sp>
      <p:sp>
        <p:nvSpPr>
          <p:cNvPr id="16" name="Rectangle 15"/>
          <p:cNvSpPr/>
          <p:nvPr/>
        </p:nvSpPr>
        <p:spPr>
          <a:xfrm>
            <a:off x="1502825" y="3769003"/>
            <a:ext cx="1174578" cy="42502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Set B</a:t>
            </a:r>
          </a:p>
        </p:txBody>
      </p:sp>
      <p:sp>
        <p:nvSpPr>
          <p:cNvPr id="17" name="Rectangle 16"/>
          <p:cNvSpPr/>
          <p:nvPr/>
        </p:nvSpPr>
        <p:spPr>
          <a:xfrm>
            <a:off x="1502825" y="4417039"/>
            <a:ext cx="1174578" cy="42502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Set C</a:t>
            </a:r>
          </a:p>
        </p:txBody>
      </p:sp>
      <p:cxnSp>
        <p:nvCxnSpPr>
          <p:cNvPr id="19" name="Straight Connector 18"/>
          <p:cNvCxnSpPr>
            <a:cxnSpLocks/>
            <a:stCxn id="12" idx="3"/>
            <a:endCxn id="11" idx="1"/>
          </p:cNvCxnSpPr>
          <p:nvPr/>
        </p:nvCxnSpPr>
        <p:spPr>
          <a:xfrm>
            <a:off x="2690966" y="3329286"/>
            <a:ext cx="486126" cy="64803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cxnSpLocks/>
            <a:stCxn id="16" idx="3"/>
            <a:endCxn id="11" idx="1"/>
          </p:cNvCxnSpPr>
          <p:nvPr/>
        </p:nvCxnSpPr>
        <p:spPr>
          <a:xfrm flipV="1">
            <a:off x="2677403" y="3977322"/>
            <a:ext cx="499689" cy="419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a:cxnSpLocks/>
            <a:stCxn id="17" idx="3"/>
            <a:endCxn id="11" idx="1"/>
          </p:cNvCxnSpPr>
          <p:nvPr/>
        </p:nvCxnSpPr>
        <p:spPr>
          <a:xfrm flipV="1">
            <a:off x="2677403" y="3977322"/>
            <a:ext cx="499689" cy="65223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a:cxnSpLocks/>
            <a:stCxn id="7" idx="1"/>
            <a:endCxn id="11" idx="3"/>
          </p:cNvCxnSpPr>
          <p:nvPr/>
        </p:nvCxnSpPr>
        <p:spPr>
          <a:xfrm flipH="1">
            <a:off x="4144029" y="2484837"/>
            <a:ext cx="875501" cy="1492485"/>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cxnSpLocks/>
            <a:stCxn id="11" idx="3"/>
            <a:endCxn id="10" idx="1"/>
          </p:cNvCxnSpPr>
          <p:nvPr/>
        </p:nvCxnSpPr>
        <p:spPr>
          <a:xfrm flipV="1">
            <a:off x="4144029" y="3490847"/>
            <a:ext cx="959831" cy="486475"/>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a:cxnSpLocks/>
            <a:stCxn id="11" idx="3"/>
            <a:endCxn id="8" idx="1"/>
          </p:cNvCxnSpPr>
          <p:nvPr/>
        </p:nvCxnSpPr>
        <p:spPr>
          <a:xfrm>
            <a:off x="4144029" y="3977322"/>
            <a:ext cx="975079" cy="1688382"/>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a:cxnSpLocks/>
            <a:stCxn id="7" idx="3"/>
            <a:endCxn id="25" idx="1"/>
          </p:cNvCxnSpPr>
          <p:nvPr/>
        </p:nvCxnSpPr>
        <p:spPr>
          <a:xfrm>
            <a:off x="6372925" y="2484837"/>
            <a:ext cx="956210" cy="1484932"/>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a:cxnSpLocks/>
            <a:stCxn id="8" idx="3"/>
            <a:endCxn id="25" idx="1"/>
          </p:cNvCxnSpPr>
          <p:nvPr/>
        </p:nvCxnSpPr>
        <p:spPr>
          <a:xfrm flipV="1">
            <a:off x="6410210" y="3969769"/>
            <a:ext cx="918925" cy="1695935"/>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a:cxnSpLocks/>
            <a:stCxn id="10" idx="3"/>
            <a:endCxn id="25" idx="1"/>
          </p:cNvCxnSpPr>
          <p:nvPr/>
        </p:nvCxnSpPr>
        <p:spPr>
          <a:xfrm>
            <a:off x="6390414" y="3490847"/>
            <a:ext cx="938721" cy="478922"/>
          </a:xfrm>
          <a:prstGeom prst="line">
            <a:avLst/>
          </a:prstGeom>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FFA7EA8A-B6B4-6C43-A887-CCD384E25A4D}"/>
              </a:ext>
            </a:extLst>
          </p:cNvPr>
          <p:cNvGrpSpPr/>
          <p:nvPr/>
        </p:nvGrpSpPr>
        <p:grpSpPr>
          <a:xfrm>
            <a:off x="5019530" y="1866231"/>
            <a:ext cx="1463157" cy="962527"/>
            <a:chOff x="4693847" y="1780503"/>
            <a:chExt cx="1463157" cy="962527"/>
          </a:xfrm>
        </p:grpSpPr>
        <p:pic>
          <p:nvPicPr>
            <p:cNvPr id="7" name="Picture 6"/>
            <p:cNvPicPr>
              <a:picLocks noChangeAspect="1"/>
            </p:cNvPicPr>
            <p:nvPr/>
          </p:nvPicPr>
          <p:blipFill rotWithShape="1">
            <a:blip r:embed="rId2"/>
            <a:srcRect t="13119" b="6933"/>
            <a:stretch/>
          </p:blipFill>
          <p:spPr>
            <a:xfrm>
              <a:off x="4693847" y="2055187"/>
              <a:ext cx="1353395" cy="687843"/>
            </a:xfrm>
            <a:prstGeom prst="rect">
              <a:avLst/>
            </a:prstGeom>
          </p:spPr>
        </p:pic>
        <p:sp>
          <p:nvSpPr>
            <p:cNvPr id="63" name="TextBox 62"/>
            <p:cNvSpPr txBox="1"/>
            <p:nvPr/>
          </p:nvSpPr>
          <p:spPr>
            <a:xfrm>
              <a:off x="4693847" y="1780503"/>
              <a:ext cx="1463157" cy="369332"/>
            </a:xfrm>
            <a:prstGeom prst="rect">
              <a:avLst/>
            </a:prstGeom>
            <a:noFill/>
          </p:spPr>
          <p:txBody>
            <a:bodyPr wrap="none" rtlCol="0">
              <a:spAutoFit/>
            </a:bodyPr>
            <a:lstStyle/>
            <a:p>
              <a:r>
                <a:rPr lang="en-US" dirty="0"/>
                <a:t>Traffic Counts</a:t>
              </a:r>
            </a:p>
          </p:txBody>
        </p:sp>
      </p:grpSp>
      <p:pic>
        <p:nvPicPr>
          <p:cNvPr id="5" name="Picture 4">
            <a:extLst>
              <a:ext uri="{FF2B5EF4-FFF2-40B4-BE49-F238E27FC236}">
                <a16:creationId xmlns:a16="http://schemas.microsoft.com/office/drawing/2014/main" id="{03768D4A-B5D6-FC4B-B1BC-58F47314780E}"/>
              </a:ext>
            </a:extLst>
          </p:cNvPr>
          <p:cNvPicPr>
            <a:picLocks noChangeAspect="1"/>
          </p:cNvPicPr>
          <p:nvPr/>
        </p:nvPicPr>
        <p:blipFill>
          <a:blip r:embed="rId3"/>
          <a:stretch>
            <a:fillRect/>
          </a:stretch>
        </p:blipFill>
        <p:spPr>
          <a:xfrm>
            <a:off x="247344" y="1263150"/>
            <a:ext cx="1783880" cy="445970"/>
          </a:xfrm>
          <a:prstGeom prst="rect">
            <a:avLst/>
          </a:prstGeom>
        </p:spPr>
      </p:pic>
      <p:sp>
        <p:nvSpPr>
          <p:cNvPr id="25" name="Rectangle 24">
            <a:extLst>
              <a:ext uri="{FF2B5EF4-FFF2-40B4-BE49-F238E27FC236}">
                <a16:creationId xmlns:a16="http://schemas.microsoft.com/office/drawing/2014/main" id="{B70C3CCA-4AC4-5F45-AEED-702565428DCD}"/>
              </a:ext>
            </a:extLst>
          </p:cNvPr>
          <p:cNvSpPr/>
          <p:nvPr/>
        </p:nvSpPr>
        <p:spPr>
          <a:xfrm>
            <a:off x="7329135" y="3654066"/>
            <a:ext cx="966937" cy="6314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Loss</a:t>
            </a:r>
          </a:p>
        </p:txBody>
      </p:sp>
      <p:grpSp>
        <p:nvGrpSpPr>
          <p:cNvPr id="34" name="Group 33">
            <a:extLst>
              <a:ext uri="{FF2B5EF4-FFF2-40B4-BE49-F238E27FC236}">
                <a16:creationId xmlns:a16="http://schemas.microsoft.com/office/drawing/2014/main" id="{91FED1F0-543C-2843-8CD0-DB4E49E4B5CB}"/>
              </a:ext>
            </a:extLst>
          </p:cNvPr>
          <p:cNvGrpSpPr/>
          <p:nvPr/>
        </p:nvGrpSpPr>
        <p:grpSpPr>
          <a:xfrm>
            <a:off x="5019530" y="2818223"/>
            <a:ext cx="1370884" cy="1036508"/>
            <a:chOff x="4697921" y="2663615"/>
            <a:chExt cx="1370884" cy="1036508"/>
          </a:xfrm>
        </p:grpSpPr>
        <p:pic>
          <p:nvPicPr>
            <p:cNvPr id="10" name="Picture 9"/>
            <p:cNvPicPr>
              <a:picLocks noChangeAspect="1"/>
            </p:cNvPicPr>
            <p:nvPr/>
          </p:nvPicPr>
          <p:blipFill rotWithShape="1">
            <a:blip r:embed="rId4"/>
            <a:srcRect t="11614"/>
            <a:stretch/>
          </p:blipFill>
          <p:spPr>
            <a:xfrm>
              <a:off x="4782251" y="2972355"/>
              <a:ext cx="1286554" cy="727768"/>
            </a:xfrm>
            <a:prstGeom prst="rect">
              <a:avLst/>
            </a:prstGeom>
          </p:spPr>
        </p:pic>
        <p:sp>
          <p:nvSpPr>
            <p:cNvPr id="29" name="TextBox 28">
              <a:extLst>
                <a:ext uri="{FF2B5EF4-FFF2-40B4-BE49-F238E27FC236}">
                  <a16:creationId xmlns:a16="http://schemas.microsoft.com/office/drawing/2014/main" id="{5D1B9D72-1153-F142-8549-92B5E0C1A38E}"/>
                </a:ext>
              </a:extLst>
            </p:cNvPr>
            <p:cNvSpPr txBox="1"/>
            <p:nvPr/>
          </p:nvSpPr>
          <p:spPr>
            <a:xfrm>
              <a:off x="4697921" y="2663615"/>
              <a:ext cx="1342034" cy="369332"/>
            </a:xfrm>
            <a:prstGeom prst="rect">
              <a:avLst/>
            </a:prstGeom>
            <a:noFill/>
          </p:spPr>
          <p:txBody>
            <a:bodyPr wrap="none" rtlCol="0">
              <a:spAutoFit/>
            </a:bodyPr>
            <a:lstStyle/>
            <a:p>
              <a:r>
                <a:rPr lang="en-US" dirty="0"/>
                <a:t>Modal Splits</a:t>
              </a:r>
            </a:p>
          </p:txBody>
        </p:sp>
      </p:grpSp>
      <p:grpSp>
        <p:nvGrpSpPr>
          <p:cNvPr id="55" name="Group 54">
            <a:extLst>
              <a:ext uri="{FF2B5EF4-FFF2-40B4-BE49-F238E27FC236}">
                <a16:creationId xmlns:a16="http://schemas.microsoft.com/office/drawing/2014/main" id="{0DA1BD5F-1BC6-B648-8481-BA833AFC633B}"/>
              </a:ext>
            </a:extLst>
          </p:cNvPr>
          <p:cNvGrpSpPr/>
          <p:nvPr/>
        </p:nvGrpSpPr>
        <p:grpSpPr>
          <a:xfrm>
            <a:off x="5019530" y="4840453"/>
            <a:ext cx="1390680" cy="1334799"/>
            <a:chOff x="4701717" y="4943070"/>
            <a:chExt cx="1390680" cy="1334799"/>
          </a:xfrm>
        </p:grpSpPr>
        <p:pic>
          <p:nvPicPr>
            <p:cNvPr id="8" name="Picture 7"/>
            <p:cNvPicPr>
              <a:picLocks noChangeAspect="1"/>
            </p:cNvPicPr>
            <p:nvPr/>
          </p:nvPicPr>
          <p:blipFill>
            <a:blip r:embed="rId5"/>
            <a:stretch>
              <a:fillRect/>
            </a:stretch>
          </p:blipFill>
          <p:spPr>
            <a:xfrm>
              <a:off x="4801295" y="5258772"/>
              <a:ext cx="1291102" cy="1019097"/>
            </a:xfrm>
            <a:prstGeom prst="rect">
              <a:avLst/>
            </a:prstGeom>
          </p:spPr>
        </p:pic>
        <p:sp>
          <p:nvSpPr>
            <p:cNvPr id="30" name="TextBox 29">
              <a:extLst>
                <a:ext uri="{FF2B5EF4-FFF2-40B4-BE49-F238E27FC236}">
                  <a16:creationId xmlns:a16="http://schemas.microsoft.com/office/drawing/2014/main" id="{94193D32-E897-074C-A9E2-C53E857EEEE0}"/>
                </a:ext>
              </a:extLst>
            </p:cNvPr>
            <p:cNvSpPr txBox="1"/>
            <p:nvPr/>
          </p:nvSpPr>
          <p:spPr>
            <a:xfrm>
              <a:off x="4701717" y="4943070"/>
              <a:ext cx="974947" cy="369332"/>
            </a:xfrm>
            <a:prstGeom prst="rect">
              <a:avLst/>
            </a:prstGeom>
            <a:noFill/>
          </p:spPr>
          <p:txBody>
            <a:bodyPr wrap="none" rtlCol="0">
              <a:spAutoFit/>
            </a:bodyPr>
            <a:lstStyle/>
            <a:p>
              <a:r>
                <a:rPr lang="en-US" dirty="0"/>
                <a:t>TNC Use</a:t>
              </a:r>
            </a:p>
          </p:txBody>
        </p:sp>
      </p:grpSp>
      <p:cxnSp>
        <p:nvCxnSpPr>
          <p:cNvPr id="28" name="Elbow Connector 27">
            <a:extLst>
              <a:ext uri="{FF2B5EF4-FFF2-40B4-BE49-F238E27FC236}">
                <a16:creationId xmlns:a16="http://schemas.microsoft.com/office/drawing/2014/main" id="{9AEA9F7B-7F9E-174E-89AE-911805DF705B}"/>
              </a:ext>
            </a:extLst>
          </p:cNvPr>
          <p:cNvCxnSpPr>
            <a:cxnSpLocks/>
            <a:stCxn id="5" idx="2"/>
            <a:endCxn id="12" idx="1"/>
          </p:cNvCxnSpPr>
          <p:nvPr/>
        </p:nvCxnSpPr>
        <p:spPr>
          <a:xfrm rot="16200000" flipH="1">
            <a:off x="517753" y="2330651"/>
            <a:ext cx="1620166" cy="37710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0" name="Elbow Connector 39">
            <a:extLst>
              <a:ext uri="{FF2B5EF4-FFF2-40B4-BE49-F238E27FC236}">
                <a16:creationId xmlns:a16="http://schemas.microsoft.com/office/drawing/2014/main" id="{70EDB328-C82E-5B4E-8EB5-CDFFF5306D11}"/>
              </a:ext>
            </a:extLst>
          </p:cNvPr>
          <p:cNvCxnSpPr>
            <a:cxnSpLocks/>
            <a:stCxn id="5" idx="2"/>
            <a:endCxn id="16" idx="1"/>
          </p:cNvCxnSpPr>
          <p:nvPr/>
        </p:nvCxnSpPr>
        <p:spPr>
          <a:xfrm rot="16200000" flipH="1">
            <a:off x="184856" y="2663547"/>
            <a:ext cx="2272396" cy="36354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CD92AC89-4101-C34E-AC33-AD280643E29D}"/>
              </a:ext>
            </a:extLst>
          </p:cNvPr>
          <p:cNvCxnSpPr>
            <a:cxnSpLocks/>
            <a:stCxn id="5" idx="2"/>
            <a:endCxn id="17" idx="1"/>
          </p:cNvCxnSpPr>
          <p:nvPr/>
        </p:nvCxnSpPr>
        <p:spPr>
          <a:xfrm rot="16200000" flipH="1">
            <a:off x="-139162" y="2987565"/>
            <a:ext cx="2920432" cy="36354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4" name="Elbow Connector 73">
            <a:extLst>
              <a:ext uri="{FF2B5EF4-FFF2-40B4-BE49-F238E27FC236}">
                <a16:creationId xmlns:a16="http://schemas.microsoft.com/office/drawing/2014/main" id="{ACFF347C-02A0-B049-AA8E-EE0C5E2B70AB}"/>
              </a:ext>
            </a:extLst>
          </p:cNvPr>
          <p:cNvCxnSpPr>
            <a:cxnSpLocks/>
            <a:stCxn id="25" idx="0"/>
            <a:endCxn id="5" idx="3"/>
          </p:cNvCxnSpPr>
          <p:nvPr/>
        </p:nvCxnSpPr>
        <p:spPr>
          <a:xfrm rot="16200000" flipV="1">
            <a:off x="3837949" y="-320589"/>
            <a:ext cx="2167931" cy="578138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D7072942-55DA-FC47-837A-643356DAE0FB}"/>
              </a:ext>
            </a:extLst>
          </p:cNvPr>
          <p:cNvSpPr txBox="1"/>
          <p:nvPr/>
        </p:nvSpPr>
        <p:spPr>
          <a:xfrm>
            <a:off x="186439" y="1597465"/>
            <a:ext cx="2701509" cy="369332"/>
          </a:xfrm>
          <a:prstGeom prst="rect">
            <a:avLst/>
          </a:prstGeom>
          <a:noFill/>
        </p:spPr>
        <p:txBody>
          <a:bodyPr wrap="none" rtlCol="0">
            <a:spAutoFit/>
          </a:bodyPr>
          <a:lstStyle/>
          <a:p>
            <a:r>
              <a:rPr lang="en-US" b="1" dirty="0"/>
              <a:t>Bayesian Optimization API</a:t>
            </a:r>
          </a:p>
        </p:txBody>
      </p:sp>
      <p:sp>
        <p:nvSpPr>
          <p:cNvPr id="130" name="TextBox 129">
            <a:extLst>
              <a:ext uri="{FF2B5EF4-FFF2-40B4-BE49-F238E27FC236}">
                <a16:creationId xmlns:a16="http://schemas.microsoft.com/office/drawing/2014/main" id="{695368FE-4D95-B94D-89DB-FEE310CF84DF}"/>
              </a:ext>
            </a:extLst>
          </p:cNvPr>
          <p:cNvSpPr txBox="1"/>
          <p:nvPr/>
        </p:nvSpPr>
        <p:spPr>
          <a:xfrm>
            <a:off x="4619374" y="1539686"/>
            <a:ext cx="2263440" cy="369332"/>
          </a:xfrm>
          <a:prstGeom prst="rect">
            <a:avLst/>
          </a:prstGeom>
          <a:noFill/>
        </p:spPr>
        <p:txBody>
          <a:bodyPr wrap="none" rtlCol="0">
            <a:spAutoFit/>
          </a:bodyPr>
          <a:lstStyle/>
          <a:p>
            <a:r>
              <a:rPr lang="en-US" b="1" dirty="0"/>
              <a:t>Modeled vs Observed</a:t>
            </a:r>
          </a:p>
        </p:txBody>
      </p:sp>
      <p:sp>
        <p:nvSpPr>
          <p:cNvPr id="131" name="TextBox 130">
            <a:extLst>
              <a:ext uri="{FF2B5EF4-FFF2-40B4-BE49-F238E27FC236}">
                <a16:creationId xmlns:a16="http://schemas.microsoft.com/office/drawing/2014/main" id="{02B52328-8877-7C41-A6C7-B785A71BFD1C}"/>
              </a:ext>
            </a:extLst>
          </p:cNvPr>
          <p:cNvSpPr txBox="1"/>
          <p:nvPr/>
        </p:nvSpPr>
        <p:spPr>
          <a:xfrm>
            <a:off x="1420130" y="2462890"/>
            <a:ext cx="1249316" cy="646331"/>
          </a:xfrm>
          <a:prstGeom prst="rect">
            <a:avLst/>
          </a:prstGeom>
          <a:noFill/>
        </p:spPr>
        <p:txBody>
          <a:bodyPr wrap="none" rtlCol="0">
            <a:spAutoFit/>
          </a:bodyPr>
          <a:lstStyle/>
          <a:p>
            <a:r>
              <a:rPr lang="en-US" dirty="0"/>
              <a:t>Behavioral </a:t>
            </a:r>
          </a:p>
          <a:p>
            <a:r>
              <a:rPr lang="en-US" dirty="0"/>
              <a:t>Parameters</a:t>
            </a:r>
          </a:p>
        </p:txBody>
      </p:sp>
      <p:grpSp>
        <p:nvGrpSpPr>
          <p:cNvPr id="36" name="Group 35">
            <a:extLst>
              <a:ext uri="{FF2B5EF4-FFF2-40B4-BE49-F238E27FC236}">
                <a16:creationId xmlns:a16="http://schemas.microsoft.com/office/drawing/2014/main" id="{8781D73A-4427-E944-B061-C30DA9DE03A1}"/>
              </a:ext>
            </a:extLst>
          </p:cNvPr>
          <p:cNvGrpSpPr/>
          <p:nvPr/>
        </p:nvGrpSpPr>
        <p:grpSpPr>
          <a:xfrm>
            <a:off x="5019530" y="3860119"/>
            <a:ext cx="1740605" cy="943443"/>
            <a:chOff x="4685837" y="3678098"/>
            <a:chExt cx="1740605" cy="943443"/>
          </a:xfrm>
        </p:grpSpPr>
        <p:pic>
          <p:nvPicPr>
            <p:cNvPr id="42" name="Picture 41">
              <a:extLst>
                <a:ext uri="{FF2B5EF4-FFF2-40B4-BE49-F238E27FC236}">
                  <a16:creationId xmlns:a16="http://schemas.microsoft.com/office/drawing/2014/main" id="{2213328B-49F8-F547-8E13-F1AFC2DB6C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873" r="14677"/>
            <a:stretch/>
          </p:blipFill>
          <p:spPr>
            <a:xfrm>
              <a:off x="4742090" y="3964507"/>
              <a:ext cx="1346663" cy="657034"/>
            </a:xfrm>
            <a:prstGeom prst="rect">
              <a:avLst/>
            </a:prstGeom>
          </p:spPr>
        </p:pic>
        <p:sp>
          <p:nvSpPr>
            <p:cNvPr id="51" name="TextBox 50">
              <a:extLst>
                <a:ext uri="{FF2B5EF4-FFF2-40B4-BE49-F238E27FC236}">
                  <a16:creationId xmlns:a16="http://schemas.microsoft.com/office/drawing/2014/main" id="{154BA355-6106-4D43-AA2A-1DFC197533D3}"/>
                </a:ext>
              </a:extLst>
            </p:cNvPr>
            <p:cNvSpPr txBox="1"/>
            <p:nvPr/>
          </p:nvSpPr>
          <p:spPr>
            <a:xfrm>
              <a:off x="4685837" y="3678098"/>
              <a:ext cx="1740605" cy="369332"/>
            </a:xfrm>
            <a:prstGeom prst="rect">
              <a:avLst/>
            </a:prstGeom>
            <a:noFill/>
          </p:spPr>
          <p:txBody>
            <a:bodyPr wrap="none" rtlCol="0">
              <a:spAutoFit/>
            </a:bodyPr>
            <a:lstStyle/>
            <a:p>
              <a:r>
                <a:rPr lang="en-US" dirty="0"/>
                <a:t>Transit Ridership</a:t>
              </a:r>
            </a:p>
          </p:txBody>
        </p:sp>
      </p:grpSp>
      <p:cxnSp>
        <p:nvCxnSpPr>
          <p:cNvPr id="52" name="Straight Connector 51">
            <a:extLst>
              <a:ext uri="{FF2B5EF4-FFF2-40B4-BE49-F238E27FC236}">
                <a16:creationId xmlns:a16="http://schemas.microsoft.com/office/drawing/2014/main" id="{FB15E140-25FD-424E-8BB6-D71A862FE703}"/>
              </a:ext>
            </a:extLst>
          </p:cNvPr>
          <p:cNvCxnSpPr>
            <a:cxnSpLocks/>
            <a:stCxn id="11" idx="3"/>
            <a:endCxn id="42" idx="1"/>
          </p:cNvCxnSpPr>
          <p:nvPr/>
        </p:nvCxnSpPr>
        <p:spPr>
          <a:xfrm>
            <a:off x="4144029" y="3977322"/>
            <a:ext cx="931754" cy="497723"/>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F72C943-CD96-C74F-8C10-973A6B34B6D4}"/>
              </a:ext>
            </a:extLst>
          </p:cNvPr>
          <p:cNvCxnSpPr>
            <a:cxnSpLocks/>
            <a:stCxn id="42" idx="3"/>
            <a:endCxn id="25" idx="1"/>
          </p:cNvCxnSpPr>
          <p:nvPr/>
        </p:nvCxnSpPr>
        <p:spPr>
          <a:xfrm flipV="1">
            <a:off x="6422446" y="3969769"/>
            <a:ext cx="906689" cy="50527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95492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Scenarios used for Illustrative Results</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16</a:t>
            </a:fld>
            <a:endParaRPr lang="en-US"/>
          </a:p>
        </p:txBody>
      </p:sp>
      <p:sp>
        <p:nvSpPr>
          <p:cNvPr id="8" name="Content Placeholder 2">
            <a:extLst>
              <a:ext uri="{FF2B5EF4-FFF2-40B4-BE49-F238E27FC236}">
                <a16:creationId xmlns:a16="http://schemas.microsoft.com/office/drawing/2014/main" id="{40C87B01-9C62-3546-8185-51B769D051FD}"/>
              </a:ext>
            </a:extLst>
          </p:cNvPr>
          <p:cNvSpPr>
            <a:spLocks noGrp="1"/>
          </p:cNvSpPr>
          <p:nvPr>
            <p:ph sz="half" idx="1"/>
          </p:nvPr>
        </p:nvSpPr>
        <p:spPr>
          <a:xfrm>
            <a:off x="310960" y="1366163"/>
            <a:ext cx="5073839" cy="5045880"/>
          </a:xfrm>
        </p:spPr>
        <p:txBody>
          <a:bodyPr>
            <a:noAutofit/>
          </a:bodyPr>
          <a:lstStyle/>
          <a:p>
            <a:r>
              <a:rPr lang="en-US" sz="2000" dirty="0"/>
              <a:t>San Francisco Only Scenario</a:t>
            </a:r>
          </a:p>
          <a:p>
            <a:pPr lvl="1"/>
            <a:r>
              <a:rPr lang="en-US" sz="2000" dirty="0"/>
              <a:t>3% Sample (25k person, 26k vehicles, 500 TNC fleet, Muni + BART)</a:t>
            </a:r>
            <a:br>
              <a:rPr lang="en-US" sz="2000" dirty="0"/>
            </a:br>
            <a:br>
              <a:rPr lang="en-US" sz="2000" dirty="0"/>
            </a:br>
            <a:br>
              <a:rPr lang="en-US" sz="2000" dirty="0"/>
            </a:br>
            <a:br>
              <a:rPr lang="en-US" sz="2000" dirty="0"/>
            </a:br>
            <a:br>
              <a:rPr lang="en-US" sz="2000" dirty="0"/>
            </a:br>
            <a:endParaRPr lang="en-US" sz="2000" dirty="0"/>
          </a:p>
          <a:p>
            <a:r>
              <a:rPr lang="en-US" sz="2000" dirty="0"/>
              <a:t>Full Bay Area Scenario</a:t>
            </a:r>
          </a:p>
          <a:p>
            <a:pPr lvl="1"/>
            <a:r>
              <a:rPr lang="en-US" sz="2000" dirty="0"/>
              <a:t>5% Sample (~400k persons, 340k cars)</a:t>
            </a:r>
          </a:p>
          <a:p>
            <a:pPr lvl="1"/>
            <a:r>
              <a:rPr lang="en-US" sz="2000" dirty="0"/>
              <a:t>Full Transit (27 agencies, 828 routes)</a:t>
            </a:r>
          </a:p>
          <a:p>
            <a:pPr lvl="1"/>
            <a:r>
              <a:rPr lang="en-US" sz="2000" dirty="0"/>
              <a:t>TNC Fleet (20,000 - also referred to as Ride Hailing) </a:t>
            </a:r>
          </a:p>
        </p:txBody>
      </p:sp>
      <p:pic>
        <p:nvPicPr>
          <p:cNvPr id="7" name="Picture 6">
            <a:extLst>
              <a:ext uri="{FF2B5EF4-FFF2-40B4-BE49-F238E27FC236}">
                <a16:creationId xmlns:a16="http://schemas.microsoft.com/office/drawing/2014/main" id="{3A699BF3-4DF7-2444-8340-37490CD4DC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00" t="29485" r="11084" b="16116"/>
          <a:stretch/>
        </p:blipFill>
        <p:spPr>
          <a:xfrm>
            <a:off x="5759134" y="3954553"/>
            <a:ext cx="2703972" cy="2184924"/>
          </a:xfrm>
          <a:prstGeom prst="rect">
            <a:avLst/>
          </a:prstGeom>
        </p:spPr>
      </p:pic>
      <p:pic>
        <p:nvPicPr>
          <p:cNvPr id="11" name="Picture 10">
            <a:extLst>
              <a:ext uri="{FF2B5EF4-FFF2-40B4-BE49-F238E27FC236}">
                <a16:creationId xmlns:a16="http://schemas.microsoft.com/office/drawing/2014/main" id="{AF5260E8-08E5-E748-AB92-41116C995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134" y="1366163"/>
            <a:ext cx="2705567" cy="2541593"/>
          </a:xfrm>
          <a:prstGeom prst="rect">
            <a:avLst/>
          </a:prstGeom>
        </p:spPr>
      </p:pic>
    </p:spTree>
    <p:extLst>
      <p:ext uri="{BB962C8B-B14F-4D97-AF65-F5344CB8AC3E}">
        <p14:creationId xmlns:p14="http://schemas.microsoft.com/office/powerpoint/2010/main" val="6565340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ABB88C-4031-064F-852C-60127735F235}"/>
              </a:ext>
            </a:extLst>
          </p:cNvPr>
          <p:cNvGrpSpPr/>
          <p:nvPr/>
        </p:nvGrpSpPr>
        <p:grpSpPr>
          <a:xfrm>
            <a:off x="3201907" y="4590139"/>
            <a:ext cx="878642" cy="1509975"/>
            <a:chOff x="4651018" y="4382488"/>
            <a:chExt cx="878642" cy="1509975"/>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84227" t="52678" b="31456"/>
            <a:stretch/>
          </p:blipFill>
          <p:spPr>
            <a:xfrm>
              <a:off x="4680681" y="5234283"/>
              <a:ext cx="819316" cy="658180"/>
            </a:xfrm>
            <a:prstGeom prst="rect">
              <a:avLst/>
            </a:prstGeom>
          </p:spPr>
        </p:pic>
        <p:pic>
          <p:nvPicPr>
            <p:cNvPr id="8" name="Picture 7">
              <a:extLst>
                <a:ext uri="{FF2B5EF4-FFF2-40B4-BE49-F238E27FC236}">
                  <a16:creationId xmlns:a16="http://schemas.microsoft.com/office/drawing/2014/main" id="{0E92CC5E-ECED-D84F-9679-CC7C76595F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800" t="27845" b="51777"/>
            <a:stretch/>
          </p:blipFill>
          <p:spPr>
            <a:xfrm>
              <a:off x="4651018" y="4382488"/>
              <a:ext cx="878642" cy="882650"/>
            </a:xfrm>
            <a:prstGeom prst="rect">
              <a:avLst/>
            </a:prstGeom>
          </p:spPr>
        </p:pic>
      </p:grpSp>
      <p:pic>
        <p:nvPicPr>
          <p:cNvPr id="12" name="Picture 11">
            <a:extLst>
              <a:ext uri="{FF2B5EF4-FFF2-40B4-BE49-F238E27FC236}">
                <a16:creationId xmlns:a16="http://schemas.microsoft.com/office/drawing/2014/main" id="{6FF313A4-771C-0B40-84C0-93869268EB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5246" y="1706592"/>
            <a:ext cx="5319349" cy="3856008"/>
          </a:xfrm>
          <a:prstGeom prst="rect">
            <a:avLst/>
          </a:prstGeom>
        </p:spPr>
      </p:pic>
      <p:sp>
        <p:nvSpPr>
          <p:cNvPr id="2" name="Title 1"/>
          <p:cNvSpPr>
            <a:spLocks noGrp="1"/>
          </p:cNvSpPr>
          <p:nvPr>
            <p:ph type="title"/>
          </p:nvPr>
        </p:nvSpPr>
        <p:spPr/>
        <p:txBody>
          <a:bodyPr>
            <a:normAutofit/>
          </a:bodyPr>
          <a:lstStyle/>
          <a:p>
            <a:r>
              <a:rPr lang="en-US" sz="3200" dirty="0">
                <a:sym typeface="Calibri"/>
              </a:rPr>
              <a:t>Slicing SF Bay Daily Energy Consumption</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17</a:t>
            </a:fld>
            <a:endParaRPr lang="en-US"/>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r="16639"/>
          <a:stretch/>
        </p:blipFill>
        <p:spPr>
          <a:xfrm>
            <a:off x="310961" y="3472836"/>
            <a:ext cx="2890946" cy="2769569"/>
          </a:xfrm>
          <a:prstGeom prst="rect">
            <a:avLst/>
          </a:prstGeom>
        </p:spPr>
      </p:pic>
      <p:sp>
        <p:nvSpPr>
          <p:cNvPr id="11" name="Footer Placeholder 10">
            <a:extLst>
              <a:ext uri="{FF2B5EF4-FFF2-40B4-BE49-F238E27FC236}">
                <a16:creationId xmlns:a16="http://schemas.microsoft.com/office/drawing/2014/main" id="{4BD2B66E-7F2E-1343-A541-037DA6B39620}"/>
              </a:ext>
            </a:extLst>
          </p:cNvPr>
          <p:cNvSpPr>
            <a:spLocks noGrp="1"/>
          </p:cNvSpPr>
          <p:nvPr>
            <p:ph type="ftr" sz="quarter" idx="11"/>
          </p:nvPr>
        </p:nvSpPr>
        <p:spPr/>
        <p:txBody>
          <a:bodyPr/>
          <a:lstStyle/>
          <a:p>
            <a:endParaRPr lang="en-US" dirty="0"/>
          </a:p>
        </p:txBody>
      </p:sp>
      <p:pic>
        <p:nvPicPr>
          <p:cNvPr id="10" name="Picture 9">
            <a:extLst>
              <a:ext uri="{FF2B5EF4-FFF2-40B4-BE49-F238E27FC236}">
                <a16:creationId xmlns:a16="http://schemas.microsoft.com/office/drawing/2014/main" id="{F8CA2EC6-035E-2542-8D9E-69E6DD0B6B9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0962" y="1230193"/>
            <a:ext cx="3162972" cy="2242643"/>
          </a:xfrm>
          <a:prstGeom prst="rect">
            <a:avLst/>
          </a:prstGeom>
        </p:spPr>
      </p:pic>
      <p:pic>
        <p:nvPicPr>
          <p:cNvPr id="13" name="heatmap-v1" descr="Vizualization of energy consumption in San Francisco Bay Area.">
            <a:hlinkClick r:id="" action="ppaction://media"/>
            <a:extLst>
              <a:ext uri="{FF2B5EF4-FFF2-40B4-BE49-F238E27FC236}">
                <a16:creationId xmlns:a16="http://schemas.microsoft.com/office/drawing/2014/main" id="{B619F8DA-4E4C-AA42-A24B-9CE9390C55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87711" y="1814803"/>
            <a:ext cx="5072930" cy="3597314"/>
          </a:xfrm>
          <a:prstGeom prst="rect">
            <a:avLst/>
          </a:prstGeom>
        </p:spPr>
      </p:pic>
    </p:spTree>
    <p:extLst>
      <p:ext uri="{BB962C8B-B14F-4D97-AF65-F5344CB8AC3E}">
        <p14:creationId xmlns:p14="http://schemas.microsoft.com/office/powerpoint/2010/main" val="3636363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Price Sensitivities – Ride Hail Price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18</a:t>
            </a:fld>
            <a:endParaRPr lang="en-US"/>
          </a:p>
        </p:txBody>
      </p:sp>
      <p:pic>
        <p:nvPicPr>
          <p:cNvPr id="9" name="Content Placeholder 5">
            <a:extLst>
              <a:ext uri="{FF2B5EF4-FFF2-40B4-BE49-F238E27FC236}">
                <a16:creationId xmlns:a16="http://schemas.microsoft.com/office/drawing/2014/main" id="{279ACC93-E7EB-7447-9B6D-2F0BE21D3A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623" t="30070" b="33895"/>
          <a:stretch/>
        </p:blipFill>
        <p:spPr>
          <a:xfrm>
            <a:off x="4156006" y="4339114"/>
            <a:ext cx="1382197" cy="1823378"/>
          </a:xfrm>
          <a:prstGeom prst="rect">
            <a:avLst/>
          </a:prstGeom>
        </p:spPr>
      </p:pic>
      <p:pic>
        <p:nvPicPr>
          <p:cNvPr id="10" name="Picture 9">
            <a:extLst>
              <a:ext uri="{FF2B5EF4-FFF2-40B4-BE49-F238E27FC236}">
                <a16:creationId xmlns:a16="http://schemas.microsoft.com/office/drawing/2014/main" id="{A753BD95-09C5-014C-B7A9-5F1F00972B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265" y="1360829"/>
            <a:ext cx="5148022" cy="3074513"/>
          </a:xfrm>
          <a:prstGeom prst="rect">
            <a:avLst/>
          </a:prstGeom>
        </p:spPr>
      </p:pic>
      <p:pic>
        <p:nvPicPr>
          <p:cNvPr id="13" name="Picture 12">
            <a:extLst>
              <a:ext uri="{FF2B5EF4-FFF2-40B4-BE49-F238E27FC236}">
                <a16:creationId xmlns:a16="http://schemas.microsoft.com/office/drawing/2014/main" id="{606B231B-0D0A-E246-9B43-C2C1AD60E6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6562"/>
          <a:stretch/>
        </p:blipFill>
        <p:spPr>
          <a:xfrm>
            <a:off x="4454164" y="1360829"/>
            <a:ext cx="4295389" cy="3074513"/>
          </a:xfrm>
          <a:prstGeom prst="rect">
            <a:avLst/>
          </a:prstGeom>
        </p:spPr>
      </p:pic>
      <p:sp>
        <p:nvSpPr>
          <p:cNvPr id="15" name="TextBox 14">
            <a:extLst>
              <a:ext uri="{FF2B5EF4-FFF2-40B4-BE49-F238E27FC236}">
                <a16:creationId xmlns:a16="http://schemas.microsoft.com/office/drawing/2014/main" id="{2B15C0C3-D12A-DD4D-B0B6-3F7186242591}"/>
              </a:ext>
            </a:extLst>
          </p:cNvPr>
          <p:cNvSpPr txBox="1"/>
          <p:nvPr/>
        </p:nvSpPr>
        <p:spPr>
          <a:xfrm>
            <a:off x="310961" y="4531170"/>
            <a:ext cx="1744388" cy="1446550"/>
          </a:xfrm>
          <a:prstGeom prst="rect">
            <a:avLst/>
          </a:prstGeom>
          <a:noFill/>
        </p:spPr>
        <p:txBody>
          <a:bodyPr wrap="none" rtlCol="0">
            <a:spAutoFit/>
          </a:bodyPr>
          <a:lstStyle/>
          <a:p>
            <a:r>
              <a:rPr lang="en-US" sz="2200" b="1" dirty="0"/>
              <a:t>Scenarios</a:t>
            </a:r>
            <a:r>
              <a:rPr lang="en-US" sz="2200" dirty="0"/>
              <a:t>:</a:t>
            </a:r>
          </a:p>
          <a:p>
            <a:pPr marL="342900" indent="-342900">
              <a:buFont typeface="Arial" charset="0"/>
              <a:buChar char="•"/>
            </a:pPr>
            <a:r>
              <a:rPr lang="en-US" sz="2200" dirty="0"/>
              <a:t>Low -25%</a:t>
            </a:r>
          </a:p>
          <a:p>
            <a:pPr marL="342900" indent="-342900">
              <a:buFont typeface="Arial" charset="0"/>
              <a:buChar char="•"/>
            </a:pPr>
            <a:r>
              <a:rPr lang="en-US" sz="2200" dirty="0"/>
              <a:t>Base</a:t>
            </a:r>
          </a:p>
          <a:p>
            <a:pPr marL="342900" indent="-342900">
              <a:buFont typeface="Arial" charset="0"/>
              <a:buChar char="•"/>
            </a:pPr>
            <a:r>
              <a:rPr lang="en-US" sz="2200" dirty="0"/>
              <a:t>High +25%</a:t>
            </a:r>
          </a:p>
        </p:txBody>
      </p:sp>
      <p:sp>
        <p:nvSpPr>
          <p:cNvPr id="3" name="Footer Placeholder 2">
            <a:extLst>
              <a:ext uri="{FF2B5EF4-FFF2-40B4-BE49-F238E27FC236}">
                <a16:creationId xmlns:a16="http://schemas.microsoft.com/office/drawing/2014/main" id="{6D5AEED1-4305-E145-B26C-87726AE872C3}"/>
              </a:ext>
            </a:extLst>
          </p:cNvPr>
          <p:cNvSpPr>
            <a:spLocks noGrp="1"/>
          </p:cNvSpPr>
          <p:nvPr>
            <p:ph type="ftr" sz="quarter" idx="13"/>
          </p:nvPr>
        </p:nvSpPr>
        <p:spPr>
          <a:xfrm>
            <a:off x="1579712" y="6384696"/>
            <a:ext cx="5146403" cy="365125"/>
          </a:xfrm>
        </p:spPr>
        <p:txBody>
          <a:bodyPr/>
          <a:lstStyle/>
          <a:p>
            <a:endParaRPr lang="en-US" dirty="0"/>
          </a:p>
        </p:txBody>
      </p:sp>
      <p:pic>
        <p:nvPicPr>
          <p:cNvPr id="17" name="Picture 16">
            <a:extLst>
              <a:ext uri="{FF2B5EF4-FFF2-40B4-BE49-F238E27FC236}">
                <a16:creationId xmlns:a16="http://schemas.microsoft.com/office/drawing/2014/main" id="{046D50E1-B6B1-7748-90D4-7A6708CEA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6" y="1346684"/>
            <a:ext cx="5486400" cy="3289300"/>
          </a:xfrm>
          <a:prstGeom prst="rect">
            <a:avLst/>
          </a:prstGeom>
        </p:spPr>
      </p:pic>
      <p:pic>
        <p:nvPicPr>
          <p:cNvPr id="6" name="Picture 5">
            <a:extLst>
              <a:ext uri="{FF2B5EF4-FFF2-40B4-BE49-F238E27FC236}">
                <a16:creationId xmlns:a16="http://schemas.microsoft.com/office/drawing/2014/main" id="{FB2ED7D3-E539-E944-B9D3-B85104935A2C}"/>
              </a:ext>
            </a:extLst>
          </p:cNvPr>
          <p:cNvPicPr>
            <a:picLocks noChangeAspect="1"/>
          </p:cNvPicPr>
          <p:nvPr/>
        </p:nvPicPr>
        <p:blipFill rotWithShape="1">
          <a:blip r:embed="rId6">
            <a:extLst>
              <a:ext uri="{28A0092B-C50C-407E-A947-70E740481C1C}">
                <a14:useLocalDpi xmlns:a14="http://schemas.microsoft.com/office/drawing/2010/main" val="0"/>
              </a:ext>
            </a:extLst>
          </a:blip>
          <a:srcRect r="16217"/>
          <a:stretch/>
        </p:blipFill>
        <p:spPr>
          <a:xfrm>
            <a:off x="4235518" y="1332604"/>
            <a:ext cx="4596640" cy="3289300"/>
          </a:xfrm>
          <a:prstGeom prst="rect">
            <a:avLst/>
          </a:prstGeom>
        </p:spPr>
      </p:pic>
    </p:spTree>
    <p:extLst>
      <p:ext uri="{BB962C8B-B14F-4D97-AF65-F5344CB8AC3E}">
        <p14:creationId xmlns:p14="http://schemas.microsoft.com/office/powerpoint/2010/main" val="627735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Price Sensitivities – Transit Price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19</a:t>
            </a:fld>
            <a:endParaRPr lang="en-US"/>
          </a:p>
        </p:txBody>
      </p:sp>
      <p:pic>
        <p:nvPicPr>
          <p:cNvPr id="9" name="Content Placeholder 5">
            <a:extLst>
              <a:ext uri="{FF2B5EF4-FFF2-40B4-BE49-F238E27FC236}">
                <a16:creationId xmlns:a16="http://schemas.microsoft.com/office/drawing/2014/main" id="{279ACC93-E7EB-7447-9B6D-2F0BE21D3A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623" t="30070" b="33895"/>
          <a:stretch/>
        </p:blipFill>
        <p:spPr>
          <a:xfrm>
            <a:off x="4156006" y="4339114"/>
            <a:ext cx="1382197" cy="1823378"/>
          </a:xfrm>
          <a:prstGeom prst="rect">
            <a:avLst/>
          </a:prstGeom>
        </p:spPr>
      </p:pic>
      <p:sp>
        <p:nvSpPr>
          <p:cNvPr id="15" name="TextBox 14">
            <a:extLst>
              <a:ext uri="{FF2B5EF4-FFF2-40B4-BE49-F238E27FC236}">
                <a16:creationId xmlns:a16="http://schemas.microsoft.com/office/drawing/2014/main" id="{2B15C0C3-D12A-DD4D-B0B6-3F7186242591}"/>
              </a:ext>
            </a:extLst>
          </p:cNvPr>
          <p:cNvSpPr txBox="1"/>
          <p:nvPr/>
        </p:nvSpPr>
        <p:spPr>
          <a:xfrm>
            <a:off x="310961" y="4531170"/>
            <a:ext cx="1744388" cy="1446550"/>
          </a:xfrm>
          <a:prstGeom prst="rect">
            <a:avLst/>
          </a:prstGeom>
          <a:noFill/>
        </p:spPr>
        <p:txBody>
          <a:bodyPr wrap="none" rtlCol="0">
            <a:spAutoFit/>
          </a:bodyPr>
          <a:lstStyle/>
          <a:p>
            <a:r>
              <a:rPr lang="en-US" sz="2200" b="1" dirty="0"/>
              <a:t>Scenarios</a:t>
            </a:r>
            <a:r>
              <a:rPr lang="en-US" sz="2200" dirty="0"/>
              <a:t>:</a:t>
            </a:r>
          </a:p>
          <a:p>
            <a:pPr marL="342900" indent="-342900">
              <a:buFont typeface="Arial" charset="0"/>
              <a:buChar char="•"/>
            </a:pPr>
            <a:r>
              <a:rPr lang="en-US" sz="2200" dirty="0"/>
              <a:t>Low -50%</a:t>
            </a:r>
          </a:p>
          <a:p>
            <a:pPr marL="342900" indent="-342900">
              <a:buFont typeface="Arial" charset="0"/>
              <a:buChar char="•"/>
            </a:pPr>
            <a:r>
              <a:rPr lang="en-US" sz="2200" dirty="0"/>
              <a:t>Base</a:t>
            </a:r>
          </a:p>
          <a:p>
            <a:pPr marL="342900" indent="-342900">
              <a:buFont typeface="Arial" charset="0"/>
              <a:buChar char="•"/>
            </a:pPr>
            <a:r>
              <a:rPr lang="en-US" sz="2200" dirty="0"/>
              <a:t>High +50%</a:t>
            </a:r>
          </a:p>
        </p:txBody>
      </p:sp>
      <p:sp>
        <p:nvSpPr>
          <p:cNvPr id="3" name="Footer Placeholder 2">
            <a:extLst>
              <a:ext uri="{FF2B5EF4-FFF2-40B4-BE49-F238E27FC236}">
                <a16:creationId xmlns:a16="http://schemas.microsoft.com/office/drawing/2014/main" id="{6D5AEED1-4305-E145-B26C-87726AE872C3}"/>
              </a:ext>
            </a:extLst>
          </p:cNvPr>
          <p:cNvSpPr>
            <a:spLocks noGrp="1"/>
          </p:cNvSpPr>
          <p:nvPr>
            <p:ph type="ftr" sz="quarter" idx="13"/>
          </p:nvPr>
        </p:nvSpPr>
        <p:spPr>
          <a:xfrm>
            <a:off x="1579712" y="6384696"/>
            <a:ext cx="5146403" cy="365125"/>
          </a:xfrm>
        </p:spPr>
        <p:txBody>
          <a:bodyPr/>
          <a:lstStyle/>
          <a:p>
            <a:endParaRPr lang="en-US" dirty="0"/>
          </a:p>
        </p:txBody>
      </p:sp>
      <p:pic>
        <p:nvPicPr>
          <p:cNvPr id="12" name="Picture 11">
            <a:extLst>
              <a:ext uri="{FF2B5EF4-FFF2-40B4-BE49-F238E27FC236}">
                <a16:creationId xmlns:a16="http://schemas.microsoft.com/office/drawing/2014/main" id="{DC2775F6-275E-7941-BBA3-28A27D28B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 y="1339644"/>
            <a:ext cx="5486400" cy="3289300"/>
          </a:xfrm>
          <a:prstGeom prst="rect">
            <a:avLst/>
          </a:prstGeom>
        </p:spPr>
      </p:pic>
      <p:pic>
        <p:nvPicPr>
          <p:cNvPr id="8" name="Picture 7">
            <a:extLst>
              <a:ext uri="{FF2B5EF4-FFF2-40B4-BE49-F238E27FC236}">
                <a16:creationId xmlns:a16="http://schemas.microsoft.com/office/drawing/2014/main" id="{913D1031-5441-804E-9F12-9F374A591048}"/>
              </a:ext>
            </a:extLst>
          </p:cNvPr>
          <p:cNvPicPr>
            <a:picLocks noChangeAspect="1"/>
          </p:cNvPicPr>
          <p:nvPr/>
        </p:nvPicPr>
        <p:blipFill rotWithShape="1">
          <a:blip r:embed="rId4">
            <a:extLst>
              <a:ext uri="{28A0092B-C50C-407E-A947-70E740481C1C}">
                <a14:useLocalDpi xmlns:a14="http://schemas.microsoft.com/office/drawing/2010/main" val="0"/>
              </a:ext>
            </a:extLst>
          </a:blip>
          <a:srcRect r="16075"/>
          <a:stretch/>
        </p:blipFill>
        <p:spPr>
          <a:xfrm>
            <a:off x="4246207" y="1307723"/>
            <a:ext cx="4604494" cy="3289300"/>
          </a:xfrm>
          <a:prstGeom prst="rect">
            <a:avLst/>
          </a:prstGeom>
        </p:spPr>
      </p:pic>
    </p:spTree>
    <p:extLst>
      <p:ext uri="{BB962C8B-B14F-4D97-AF65-F5344CB8AC3E}">
        <p14:creationId xmlns:p14="http://schemas.microsoft.com/office/powerpoint/2010/main" val="2309793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7144" y="0"/>
            <a:ext cx="9185968" cy="6858000"/>
            <a:chOff x="0" y="0"/>
            <a:chExt cx="9185968" cy="6858000"/>
          </a:xfrm>
        </p:grpSpPr>
        <p:pic>
          <p:nvPicPr>
            <p:cNvPr id="39" name="Picture 3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6834" cy="6858000"/>
            </a:xfrm>
            <a:prstGeom prst="rect">
              <a:avLst/>
            </a:prstGeom>
          </p:spPr>
        </p:pic>
        <p:sp>
          <p:nvSpPr>
            <p:cNvPr id="40" name="TextBox 39">
              <a:extLst>
                <a:ext uri="{FF2B5EF4-FFF2-40B4-BE49-F238E27FC236}">
                  <a16:creationId xmlns:a16="http://schemas.microsoft.com/office/drawing/2014/main" id="{FDC22761-F321-3D4A-A1CD-3F73ACB0D617}"/>
                </a:ext>
              </a:extLst>
            </p:cNvPr>
            <p:cNvSpPr txBox="1"/>
            <p:nvPr/>
          </p:nvSpPr>
          <p:spPr>
            <a:xfrm>
              <a:off x="1957750" y="2453733"/>
              <a:ext cx="5276123" cy="1501950"/>
            </a:xfrm>
            <a:prstGeom prst="rect">
              <a:avLst/>
            </a:prstGeom>
            <a:noFill/>
          </p:spPr>
          <p:txBody>
            <a:bodyPr wrap="square" rtlCol="0">
              <a:spAutoFit/>
            </a:bodyPr>
            <a:lstStyle/>
            <a:p>
              <a:pPr algn="ctr">
                <a:lnSpc>
                  <a:spcPts val="13020"/>
                </a:lnSpc>
              </a:pPr>
              <a:r>
                <a:rPr lang="en-US" sz="5400" b="1" dirty="0">
                  <a:solidFill>
                    <a:schemeClr val="bg1"/>
                  </a:solidFill>
                  <a:latin typeface="+mj-lt"/>
                </a:rPr>
                <a:t>CONSORTIUM</a:t>
              </a:r>
            </a:p>
          </p:txBody>
        </p:sp>
        <p:sp>
          <p:nvSpPr>
            <p:cNvPr id="41" name="TextBox 40">
              <a:extLst>
                <a:ext uri="{FF2B5EF4-FFF2-40B4-BE49-F238E27FC236}">
                  <a16:creationId xmlns:a16="http://schemas.microsoft.com/office/drawing/2014/main" id="{29F2B94D-B1F5-924E-A3C2-B3771AA53B1B}"/>
                </a:ext>
              </a:extLst>
            </p:cNvPr>
            <p:cNvSpPr txBox="1"/>
            <p:nvPr/>
          </p:nvSpPr>
          <p:spPr>
            <a:xfrm>
              <a:off x="2800165" y="2798260"/>
              <a:ext cx="3334336" cy="449482"/>
            </a:xfrm>
            <a:prstGeom prst="rect">
              <a:avLst/>
            </a:prstGeom>
            <a:noFill/>
          </p:spPr>
          <p:txBody>
            <a:bodyPr wrap="square" rtlCol="0">
              <a:spAutoFit/>
            </a:bodyPr>
            <a:lstStyle/>
            <a:p>
              <a:pPr algn="ctr">
                <a:lnSpc>
                  <a:spcPts val="3140"/>
                </a:lnSpc>
              </a:pPr>
              <a:r>
                <a:rPr lang="en-US" sz="1800" b="1" dirty="0">
                  <a:solidFill>
                    <a:schemeClr val="bg1"/>
                  </a:solidFill>
                  <a:latin typeface="+mj-lt"/>
                </a:rPr>
                <a:t>SMART MOBILITY LAB</a:t>
              </a:r>
            </a:p>
          </p:txBody>
        </p:sp>
        <p:sp>
          <p:nvSpPr>
            <p:cNvPr id="43" name="TextBox 42">
              <a:extLst>
                <a:ext uri="{FF2B5EF4-FFF2-40B4-BE49-F238E27FC236}">
                  <a16:creationId xmlns:a16="http://schemas.microsoft.com/office/drawing/2014/main" id="{4A322D0F-8002-D24E-AAF4-FC84FF6FCFBF}"/>
                </a:ext>
              </a:extLst>
            </p:cNvPr>
            <p:cNvSpPr txBox="1"/>
            <p:nvPr/>
          </p:nvSpPr>
          <p:spPr>
            <a:xfrm>
              <a:off x="65639" y="1726085"/>
              <a:ext cx="1370080" cy="746358"/>
            </a:xfrm>
            <a:prstGeom prst="rect">
              <a:avLst/>
            </a:prstGeom>
            <a:noFill/>
            <a:effectLst/>
          </p:spPr>
          <p:txBody>
            <a:bodyPr wrap="square" rtlCol="0">
              <a:spAutoFit/>
            </a:bodyPr>
            <a:lstStyle/>
            <a:p>
              <a:pPr algn="ctr">
                <a:lnSpc>
                  <a:spcPts val="1660"/>
                </a:lnSpc>
              </a:pPr>
              <a:r>
                <a:rPr lang="en-US" sz="1600" b="1" dirty="0">
                  <a:solidFill>
                    <a:schemeClr val="bg1"/>
                  </a:solidFill>
                  <a:latin typeface="+mj-lt"/>
                </a:rPr>
                <a:t>Connected &amp; Automated Vehicles</a:t>
              </a:r>
            </a:p>
          </p:txBody>
        </p:sp>
        <p:sp>
          <p:nvSpPr>
            <p:cNvPr id="44" name="TextBox 43">
              <a:extLst>
                <a:ext uri="{FF2B5EF4-FFF2-40B4-BE49-F238E27FC236}">
                  <a16:creationId xmlns:a16="http://schemas.microsoft.com/office/drawing/2014/main" id="{E4490EAB-3D5E-204B-BD1B-F420DDF01542}"/>
                </a:ext>
              </a:extLst>
            </p:cNvPr>
            <p:cNvSpPr txBox="1"/>
            <p:nvPr/>
          </p:nvSpPr>
          <p:spPr>
            <a:xfrm>
              <a:off x="18962" y="5142666"/>
              <a:ext cx="1938788" cy="528350"/>
            </a:xfrm>
            <a:prstGeom prst="rect">
              <a:avLst/>
            </a:prstGeom>
            <a:noFill/>
            <a:effectLst/>
          </p:spPr>
          <p:txBody>
            <a:bodyPr wrap="square" rtlCol="0">
              <a:spAutoFit/>
            </a:bodyPr>
            <a:lstStyle/>
            <a:p>
              <a:pPr algn="ctr">
                <a:lnSpc>
                  <a:spcPts val="1660"/>
                </a:lnSpc>
              </a:pPr>
              <a:r>
                <a:rPr lang="en-US" sz="1600" b="1" dirty="0">
                  <a:solidFill>
                    <a:schemeClr val="bg1"/>
                  </a:solidFill>
                  <a:latin typeface="+mj-lt"/>
                </a:rPr>
                <a:t>Mobility Decision Science</a:t>
              </a:r>
            </a:p>
          </p:txBody>
        </p:sp>
        <p:sp>
          <p:nvSpPr>
            <p:cNvPr id="45" name="TextBox 44">
              <a:extLst>
                <a:ext uri="{FF2B5EF4-FFF2-40B4-BE49-F238E27FC236}">
                  <a16:creationId xmlns:a16="http://schemas.microsoft.com/office/drawing/2014/main" id="{739A6575-2399-A94B-AC9E-D3FC7A17C611}"/>
                </a:ext>
              </a:extLst>
            </p:cNvPr>
            <p:cNvSpPr txBox="1"/>
            <p:nvPr/>
          </p:nvSpPr>
          <p:spPr>
            <a:xfrm>
              <a:off x="6933544" y="5142666"/>
              <a:ext cx="1938788" cy="528350"/>
            </a:xfrm>
            <a:prstGeom prst="rect">
              <a:avLst/>
            </a:prstGeom>
            <a:noFill/>
            <a:effectLst/>
          </p:spPr>
          <p:txBody>
            <a:bodyPr wrap="square" rtlCol="0">
              <a:spAutoFit/>
            </a:bodyPr>
            <a:lstStyle/>
            <a:p>
              <a:pPr algn="ctr">
                <a:lnSpc>
                  <a:spcPts val="1660"/>
                </a:lnSpc>
              </a:pPr>
              <a:r>
                <a:rPr lang="en-US" sz="1600" b="1" dirty="0">
                  <a:solidFill>
                    <a:schemeClr val="bg1"/>
                  </a:solidFill>
                  <a:latin typeface="+mj-lt"/>
                </a:rPr>
                <a:t>Multi-Modal Transport</a:t>
              </a:r>
            </a:p>
          </p:txBody>
        </p:sp>
        <p:sp>
          <p:nvSpPr>
            <p:cNvPr id="46" name="TextBox 45">
              <a:extLst>
                <a:ext uri="{FF2B5EF4-FFF2-40B4-BE49-F238E27FC236}">
                  <a16:creationId xmlns:a16="http://schemas.microsoft.com/office/drawing/2014/main" id="{BBFA2C5B-F3DA-EE4B-8ACD-F6BB21D4BA9F}"/>
                </a:ext>
              </a:extLst>
            </p:cNvPr>
            <p:cNvSpPr txBox="1"/>
            <p:nvPr/>
          </p:nvSpPr>
          <p:spPr>
            <a:xfrm>
              <a:off x="7247180" y="1726085"/>
              <a:ext cx="1938788" cy="310341"/>
            </a:xfrm>
            <a:prstGeom prst="rect">
              <a:avLst/>
            </a:prstGeom>
            <a:noFill/>
            <a:effectLst/>
          </p:spPr>
          <p:txBody>
            <a:bodyPr wrap="square" rtlCol="0">
              <a:spAutoFit/>
            </a:bodyPr>
            <a:lstStyle/>
            <a:p>
              <a:pPr algn="ctr">
                <a:lnSpc>
                  <a:spcPts val="1660"/>
                </a:lnSpc>
              </a:pPr>
              <a:r>
                <a:rPr lang="en-US" sz="1600" b="1" dirty="0">
                  <a:solidFill>
                    <a:schemeClr val="bg1"/>
                  </a:solidFill>
                  <a:latin typeface="+mj-lt"/>
                </a:rPr>
                <a:t>Urban Science</a:t>
              </a:r>
            </a:p>
          </p:txBody>
        </p:sp>
        <p:sp>
          <p:nvSpPr>
            <p:cNvPr id="47" name="TextBox 46">
              <a:extLst>
                <a:ext uri="{FF2B5EF4-FFF2-40B4-BE49-F238E27FC236}">
                  <a16:creationId xmlns:a16="http://schemas.microsoft.com/office/drawing/2014/main" id="{FCCB883E-841C-AE4F-A1EA-3A9C4B2FBD24}"/>
                </a:ext>
              </a:extLst>
            </p:cNvPr>
            <p:cNvSpPr txBox="1"/>
            <p:nvPr/>
          </p:nvSpPr>
          <p:spPr>
            <a:xfrm>
              <a:off x="1957750" y="293574"/>
              <a:ext cx="1938788" cy="746358"/>
            </a:xfrm>
            <a:prstGeom prst="rect">
              <a:avLst/>
            </a:prstGeom>
            <a:noFill/>
            <a:effectLst/>
          </p:spPr>
          <p:txBody>
            <a:bodyPr wrap="square" rtlCol="0">
              <a:spAutoFit/>
            </a:bodyPr>
            <a:lstStyle/>
            <a:p>
              <a:pPr algn="ctr">
                <a:lnSpc>
                  <a:spcPts val="1660"/>
                </a:lnSpc>
              </a:pPr>
              <a:r>
                <a:rPr lang="en-US" sz="1600" b="1" dirty="0">
                  <a:solidFill>
                    <a:schemeClr val="bg1"/>
                  </a:solidFill>
                  <a:latin typeface="+mj-lt"/>
                </a:rPr>
                <a:t>Advanced </a:t>
              </a:r>
              <a:br>
                <a:rPr lang="en-US" sz="1600" b="1" dirty="0">
                  <a:solidFill>
                    <a:schemeClr val="bg1"/>
                  </a:solidFill>
                  <a:latin typeface="+mj-lt"/>
                </a:rPr>
              </a:br>
              <a:r>
                <a:rPr lang="en-US" sz="1600" b="1" dirty="0">
                  <a:solidFill>
                    <a:schemeClr val="bg1"/>
                  </a:solidFill>
                  <a:latin typeface="+mj-lt"/>
                </a:rPr>
                <a:t>Fueling Infrastructure</a:t>
              </a:r>
            </a:p>
          </p:txBody>
        </p:sp>
      </p:gr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93" y="0"/>
            <a:ext cx="9126085" cy="6858000"/>
          </a:xfrm>
          <a:prstGeom prst="rect">
            <a:avLst/>
          </a:prstGeom>
        </p:spPr>
      </p:pic>
      <p:grpSp>
        <p:nvGrpSpPr>
          <p:cNvPr id="5" name="Group 4"/>
          <p:cNvGrpSpPr/>
          <p:nvPr/>
        </p:nvGrpSpPr>
        <p:grpSpPr>
          <a:xfrm>
            <a:off x="-41990" y="0"/>
            <a:ext cx="9163944" cy="6858000"/>
            <a:chOff x="-27110" y="0"/>
            <a:chExt cx="9163944" cy="6858000"/>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36834" cy="6858000"/>
            </a:xfrm>
            <a:prstGeom prst="rect">
              <a:avLst/>
            </a:prstGeom>
          </p:spPr>
        </p:pic>
        <p:sp>
          <p:nvSpPr>
            <p:cNvPr id="24" name="TextBox 23">
              <a:extLst>
                <a:ext uri="{FF2B5EF4-FFF2-40B4-BE49-F238E27FC236}">
                  <a16:creationId xmlns:a16="http://schemas.microsoft.com/office/drawing/2014/main" id="{F156D2D2-885A-1E4A-ADA0-629528E96520}"/>
                </a:ext>
              </a:extLst>
            </p:cNvPr>
            <p:cNvSpPr txBox="1"/>
            <p:nvPr/>
          </p:nvSpPr>
          <p:spPr>
            <a:xfrm>
              <a:off x="1260560" y="838241"/>
              <a:ext cx="6833572" cy="2492990"/>
            </a:xfrm>
            <a:prstGeom prst="rect">
              <a:avLst/>
            </a:prstGeom>
            <a:noFill/>
          </p:spPr>
          <p:txBody>
            <a:bodyPr wrap="square" rtlCol="0">
              <a:spAutoFit/>
            </a:bodyPr>
            <a:lstStyle/>
            <a:p>
              <a:pPr algn="ctr"/>
              <a:r>
                <a:rPr lang="en-US" sz="2400" b="1" dirty="0">
                  <a:solidFill>
                    <a:schemeClr val="bg1"/>
                  </a:solidFill>
                  <a:latin typeface="Franklin Gothic Book" panose="020B0503020102020204" pitchFamily="34" charset="0"/>
                </a:rPr>
                <a:t>ENERGY EFFICIENT MOBILITY SYSTEMS PROGRAM INVESTIGATES </a:t>
              </a:r>
            </a:p>
            <a:p>
              <a:pPr algn="ctr"/>
              <a:r>
                <a:rPr lang="en-US" sz="5400" b="1" dirty="0">
                  <a:solidFill>
                    <a:schemeClr val="bg1"/>
                  </a:solidFill>
                  <a:latin typeface="Franklin Gothic Medium" panose="020B0603020102020204" pitchFamily="34" charset="0"/>
                </a:rPr>
                <a:t>MOBILITY ENERGY PRODUCTIVITY </a:t>
              </a:r>
            </a:p>
          </p:txBody>
        </p:sp>
        <p:sp>
          <p:nvSpPr>
            <p:cNvPr id="27" name="TextBox 26">
              <a:extLst>
                <a:ext uri="{FF2B5EF4-FFF2-40B4-BE49-F238E27FC236}">
                  <a16:creationId xmlns:a16="http://schemas.microsoft.com/office/drawing/2014/main" id="{726AB288-01C2-D84D-A67D-30E900A0EFC3}"/>
                </a:ext>
              </a:extLst>
            </p:cNvPr>
            <p:cNvSpPr txBox="1"/>
            <p:nvPr/>
          </p:nvSpPr>
          <p:spPr>
            <a:xfrm>
              <a:off x="2894598" y="3349922"/>
              <a:ext cx="3565499" cy="733534"/>
            </a:xfrm>
            <a:prstGeom prst="rect">
              <a:avLst/>
            </a:prstGeom>
            <a:noFill/>
          </p:spPr>
          <p:txBody>
            <a:bodyPr wrap="square" rtlCol="0">
              <a:spAutoFit/>
            </a:bodyPr>
            <a:lstStyle/>
            <a:p>
              <a:pPr algn="ctr">
                <a:lnSpc>
                  <a:spcPts val="2460"/>
                </a:lnSpc>
              </a:pPr>
              <a:r>
                <a:rPr lang="en-US" sz="2400" b="1" dirty="0">
                  <a:latin typeface="Franklin Gothic Book" panose="020B0503020102020204" pitchFamily="34" charset="0"/>
                </a:rPr>
                <a:t>THROUGH FIVE EEMS </a:t>
              </a:r>
              <a:br>
                <a:rPr lang="en-US" sz="2400" b="1" dirty="0">
                  <a:latin typeface="Franklin Gothic Book" panose="020B0503020102020204" pitchFamily="34" charset="0"/>
                </a:rPr>
              </a:br>
              <a:r>
                <a:rPr lang="en-US" sz="2400" b="1" dirty="0">
                  <a:latin typeface="Franklin Gothic Book" panose="020B0503020102020204" pitchFamily="34" charset="0"/>
                </a:rPr>
                <a:t>ACTIVITY AREAS</a:t>
              </a:r>
            </a:p>
          </p:txBody>
        </p:sp>
        <p:sp>
          <p:nvSpPr>
            <p:cNvPr id="28" name="TextBox 27">
              <a:extLst>
                <a:ext uri="{FF2B5EF4-FFF2-40B4-BE49-F238E27FC236}">
                  <a16:creationId xmlns:a16="http://schemas.microsoft.com/office/drawing/2014/main" id="{DCCBBE0D-DEF2-EE4C-BF13-3737834A30DF}"/>
                </a:ext>
              </a:extLst>
            </p:cNvPr>
            <p:cNvSpPr txBox="1"/>
            <p:nvPr/>
          </p:nvSpPr>
          <p:spPr>
            <a:xfrm>
              <a:off x="-27110" y="3064634"/>
              <a:ext cx="1649090" cy="528350"/>
            </a:xfrm>
            <a:prstGeom prst="rect">
              <a:avLst/>
            </a:prstGeom>
            <a:noFill/>
            <a:effectLst>
              <a:glow rad="63500">
                <a:schemeClr val="accent1">
                  <a:satMod val="175000"/>
                  <a:alpha val="40000"/>
                </a:schemeClr>
              </a:glow>
            </a:effectLst>
          </p:spPr>
          <p:txBody>
            <a:bodyPr wrap="square" rtlCol="0">
              <a:spAutoFit/>
            </a:bodyPr>
            <a:lstStyle/>
            <a:p>
              <a:pPr algn="ctr">
                <a:lnSpc>
                  <a:spcPts val="1660"/>
                </a:lnSpc>
              </a:pPr>
              <a:r>
                <a:rPr lang="en-US" sz="1600" b="1" dirty="0">
                  <a:latin typeface="Franklin Gothic Book" panose="020B0503020102020204" pitchFamily="34" charset="0"/>
                </a:rPr>
                <a:t>Advanced R&amp;D Projects</a:t>
              </a:r>
            </a:p>
          </p:txBody>
        </p:sp>
        <p:sp>
          <p:nvSpPr>
            <p:cNvPr id="29" name="TextBox 28">
              <a:extLst>
                <a:ext uri="{FF2B5EF4-FFF2-40B4-BE49-F238E27FC236}">
                  <a16:creationId xmlns:a16="http://schemas.microsoft.com/office/drawing/2014/main" id="{A8BB53B8-5375-824E-B663-95F055C73C9E}"/>
                </a:ext>
              </a:extLst>
            </p:cNvPr>
            <p:cNvSpPr txBox="1"/>
            <p:nvPr/>
          </p:nvSpPr>
          <p:spPr>
            <a:xfrm>
              <a:off x="1054179" y="5091627"/>
              <a:ext cx="1748287" cy="528350"/>
            </a:xfrm>
            <a:prstGeom prst="rect">
              <a:avLst/>
            </a:prstGeom>
            <a:noFill/>
            <a:effectLst>
              <a:glow rad="63500">
                <a:schemeClr val="accent1">
                  <a:satMod val="175000"/>
                  <a:alpha val="40000"/>
                </a:schemeClr>
              </a:glow>
            </a:effectLst>
          </p:spPr>
          <p:txBody>
            <a:bodyPr wrap="square" rtlCol="0">
              <a:spAutoFit/>
            </a:bodyPr>
            <a:lstStyle/>
            <a:p>
              <a:pPr algn="ctr">
                <a:lnSpc>
                  <a:spcPts val="1660"/>
                </a:lnSpc>
              </a:pPr>
              <a:r>
                <a:rPr lang="en-US" sz="1600" b="1" dirty="0">
                  <a:latin typeface="Franklin Gothic Book" panose="020B0503020102020204" pitchFamily="34" charset="0"/>
                </a:rPr>
                <a:t>Smart Mobility Lab Consortium</a:t>
              </a:r>
            </a:p>
          </p:txBody>
        </p:sp>
        <p:sp>
          <p:nvSpPr>
            <p:cNvPr id="30" name="TextBox 29">
              <a:extLst>
                <a:ext uri="{FF2B5EF4-FFF2-40B4-BE49-F238E27FC236}">
                  <a16:creationId xmlns:a16="http://schemas.microsoft.com/office/drawing/2014/main" id="{9A96CE4A-E21C-F447-834A-62C1B714BE07}"/>
                </a:ext>
              </a:extLst>
            </p:cNvPr>
            <p:cNvSpPr txBox="1"/>
            <p:nvPr/>
          </p:nvSpPr>
          <p:spPr>
            <a:xfrm>
              <a:off x="2845019" y="5828570"/>
              <a:ext cx="3664655" cy="528350"/>
            </a:xfrm>
            <a:prstGeom prst="rect">
              <a:avLst/>
            </a:prstGeom>
            <a:noFill/>
            <a:effectLst/>
          </p:spPr>
          <p:txBody>
            <a:bodyPr wrap="square" rtlCol="0">
              <a:spAutoFit/>
            </a:bodyPr>
            <a:lstStyle/>
            <a:p>
              <a:pPr algn="ctr">
                <a:lnSpc>
                  <a:spcPts val="1660"/>
                </a:lnSpc>
              </a:pPr>
              <a:r>
                <a:rPr lang="en-US" sz="1600" b="1" dirty="0">
                  <a:latin typeface="Franklin Gothic Book" panose="020B0503020102020204" pitchFamily="34" charset="0"/>
                </a:rPr>
                <a:t>HPC4Mobility &amp;</a:t>
              </a:r>
              <a:br>
                <a:rPr lang="en-US" sz="1600" b="1" dirty="0">
                  <a:latin typeface="Franklin Gothic Book" panose="020B0503020102020204" pitchFamily="34" charset="0"/>
                </a:rPr>
              </a:br>
              <a:r>
                <a:rPr lang="en-US" sz="1600" b="1" dirty="0">
                  <a:latin typeface="Franklin Gothic Book" panose="020B0503020102020204" pitchFamily="34" charset="0"/>
                </a:rPr>
                <a:t>Big Transportation Data Analytics</a:t>
              </a:r>
            </a:p>
          </p:txBody>
        </p:sp>
        <p:sp>
          <p:nvSpPr>
            <p:cNvPr id="31" name="TextBox 30">
              <a:extLst>
                <a:ext uri="{FF2B5EF4-FFF2-40B4-BE49-F238E27FC236}">
                  <a16:creationId xmlns:a16="http://schemas.microsoft.com/office/drawing/2014/main" id="{CA0EA8BD-D0FE-054A-ACBC-0E455291DE77}"/>
                </a:ext>
              </a:extLst>
            </p:cNvPr>
            <p:cNvSpPr txBox="1"/>
            <p:nvPr/>
          </p:nvSpPr>
          <p:spPr>
            <a:xfrm>
              <a:off x="6274438" y="5091627"/>
              <a:ext cx="1938788" cy="528350"/>
            </a:xfrm>
            <a:prstGeom prst="rect">
              <a:avLst/>
            </a:prstGeom>
            <a:noFill/>
            <a:effectLst>
              <a:glow rad="63500">
                <a:schemeClr val="accent1">
                  <a:satMod val="175000"/>
                  <a:alpha val="40000"/>
                </a:schemeClr>
              </a:glow>
            </a:effectLst>
          </p:spPr>
          <p:txBody>
            <a:bodyPr wrap="square" rtlCol="0">
              <a:spAutoFit/>
            </a:bodyPr>
            <a:lstStyle/>
            <a:p>
              <a:pPr algn="ctr">
                <a:lnSpc>
                  <a:spcPts val="1660"/>
                </a:lnSpc>
              </a:pPr>
              <a:r>
                <a:rPr lang="en-US" sz="1600" b="1" dirty="0">
                  <a:latin typeface="Franklin Gothic Book" panose="020B0503020102020204" pitchFamily="34" charset="0"/>
                </a:rPr>
                <a:t>Core Evaluation &amp; Simulation Tools</a:t>
              </a:r>
            </a:p>
          </p:txBody>
        </p:sp>
        <p:sp>
          <p:nvSpPr>
            <p:cNvPr id="32" name="TextBox 31">
              <a:extLst>
                <a:ext uri="{FF2B5EF4-FFF2-40B4-BE49-F238E27FC236}">
                  <a16:creationId xmlns:a16="http://schemas.microsoft.com/office/drawing/2014/main" id="{6C13DE51-3AB1-DF4C-A149-D802480A556A}"/>
                </a:ext>
              </a:extLst>
            </p:cNvPr>
            <p:cNvSpPr txBox="1"/>
            <p:nvPr/>
          </p:nvSpPr>
          <p:spPr>
            <a:xfrm>
              <a:off x="7682887" y="3064634"/>
              <a:ext cx="1240980" cy="310341"/>
            </a:xfrm>
            <a:prstGeom prst="rect">
              <a:avLst/>
            </a:prstGeom>
            <a:noFill/>
            <a:effectLst>
              <a:glow rad="63500">
                <a:schemeClr val="accent1">
                  <a:satMod val="175000"/>
                  <a:alpha val="40000"/>
                </a:schemeClr>
              </a:glow>
            </a:effectLst>
          </p:spPr>
          <p:txBody>
            <a:bodyPr wrap="square" rtlCol="0">
              <a:spAutoFit/>
            </a:bodyPr>
            <a:lstStyle/>
            <a:p>
              <a:pPr algn="ctr">
                <a:lnSpc>
                  <a:spcPts val="1660"/>
                </a:lnSpc>
              </a:pPr>
              <a:r>
                <a:rPr lang="en-US" sz="1600" b="1" dirty="0">
                  <a:latin typeface="Franklin Gothic Book" panose="020B0503020102020204" pitchFamily="34" charset="0"/>
                </a:rPr>
                <a:t>Living Labs</a:t>
              </a:r>
            </a:p>
          </p:txBody>
        </p:sp>
      </p:grpSp>
      <p:pic>
        <p:nvPicPr>
          <p:cNvPr id="33" name="Picture 32">
            <a:extLst>
              <a:ext uri="{FF2B5EF4-FFF2-40B4-BE49-F238E27FC236}">
                <a16:creationId xmlns:a16="http://schemas.microsoft.com/office/drawing/2014/main" id="{5C1D2114-6944-0B42-A916-7C99EA25CF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24264" y="3872371"/>
            <a:ext cx="1215736" cy="1171392"/>
          </a:xfrm>
          <a:prstGeom prst="rect">
            <a:avLst/>
          </a:prstGeom>
        </p:spPr>
      </p:pic>
    </p:spTree>
    <p:extLst>
      <p:ext uri="{BB962C8B-B14F-4D97-AF65-F5344CB8AC3E}">
        <p14:creationId xmlns:p14="http://schemas.microsoft.com/office/powerpoint/2010/main" val="66472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0174 0.00093 L 0.27691 -0.08218 " pathEditMode="relative" rAng="0" ptsTypes="AA">
                                      <p:cBhvr>
                                        <p:cTn id="6" dur="2000" fill="hold"/>
                                        <p:tgtEl>
                                          <p:spTgt spid="33"/>
                                        </p:tgtEl>
                                        <p:attrNameLst>
                                          <p:attrName>ppt_x</p:attrName>
                                          <p:attrName>ppt_y</p:attrName>
                                        </p:attrNameLst>
                                      </p:cBhvr>
                                      <p:rCtr x="13750" y="-4167"/>
                                    </p:animMotion>
                                  </p:childTnLst>
                                  <p:subTnLst>
                                    <p:set>
                                      <p:cBhvr override="childStyle">
                                        <p:cTn dur="1" fill="hold" display="0" masterRel="sameClick" afterEffect="1">
                                          <p:stCondLst>
                                            <p:cond evt="end" delay="0">
                                              <p:tn val="5"/>
                                            </p:cond>
                                          </p:stCondLst>
                                        </p:cTn>
                                        <p:tgtEl>
                                          <p:spTgt spid="33"/>
                                        </p:tgtEl>
                                        <p:attrNameLst>
                                          <p:attrName>style.visibility</p:attrName>
                                        </p:attrNameLst>
                                      </p:cBhvr>
                                      <p:to>
                                        <p:strVal val="hidden"/>
                                      </p:to>
                                    </p:set>
                                  </p:subTnLst>
                                </p:cTn>
                              </p:par>
                              <p:par>
                                <p:cTn id="7" presetID="6" presetClass="emph" presetSubtype="0" fill="hold" nodeType="withEffect">
                                  <p:stCondLst>
                                    <p:cond delay="0"/>
                                  </p:stCondLst>
                                  <p:childTnLst>
                                    <p:animScale>
                                      <p:cBhvr>
                                        <p:cTn id="8" dur="2000" fill="hold"/>
                                        <p:tgtEl>
                                          <p:spTgt spid="33"/>
                                        </p:tgtEl>
                                      </p:cBhvr>
                                      <p:by x="400000" y="400000"/>
                                    </p:animScale>
                                  </p:childTnLst>
                                </p:cTn>
                              </p:par>
                              <p:par>
                                <p:cTn id="9" presetID="10" presetClass="exit" presetSubtype="0" fill="hold" nodeType="with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Deadheading vs Price of Ride Hail</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20</a:t>
            </a:fld>
            <a:endParaRPr lang="en-US"/>
          </a:p>
        </p:txBody>
      </p:sp>
      <p:sp>
        <p:nvSpPr>
          <p:cNvPr id="3" name="Footer Placeholder 2">
            <a:extLst>
              <a:ext uri="{FF2B5EF4-FFF2-40B4-BE49-F238E27FC236}">
                <a16:creationId xmlns:a16="http://schemas.microsoft.com/office/drawing/2014/main" id="{A4B586B1-7A1D-DC4E-806F-C63B8F11C14C}"/>
              </a:ext>
            </a:extLst>
          </p:cNvPr>
          <p:cNvSpPr>
            <a:spLocks noGrp="1"/>
          </p:cNvSpPr>
          <p:nvPr>
            <p:ph type="ftr" sz="quarter" idx="13"/>
          </p:nvPr>
        </p:nvSpPr>
        <p:spPr>
          <a:xfrm>
            <a:off x="1579712" y="6384696"/>
            <a:ext cx="5023311" cy="365125"/>
          </a:xfrm>
        </p:spPr>
        <p:txBody>
          <a:bodyPr/>
          <a:lstStyle/>
          <a:p>
            <a:endParaRPr lang="en-US" dirty="0"/>
          </a:p>
        </p:txBody>
      </p:sp>
      <p:pic>
        <p:nvPicPr>
          <p:cNvPr id="6" name="Picture 5">
            <a:extLst>
              <a:ext uri="{FF2B5EF4-FFF2-40B4-BE49-F238E27FC236}">
                <a16:creationId xmlns:a16="http://schemas.microsoft.com/office/drawing/2014/main" id="{D30AD0D5-DFDD-7C40-8FAF-BFDF736EB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3" y="1347027"/>
            <a:ext cx="8213944" cy="4924564"/>
          </a:xfrm>
          <a:prstGeom prst="rect">
            <a:avLst/>
          </a:prstGeom>
        </p:spPr>
      </p:pic>
    </p:spTree>
    <p:extLst>
      <p:ext uri="{BB962C8B-B14F-4D97-AF65-F5344CB8AC3E}">
        <p14:creationId xmlns:p14="http://schemas.microsoft.com/office/powerpoint/2010/main" val="39393339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Accessibility Measure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21</a:t>
            </a:fld>
            <a:endParaRPr lang="en-US"/>
          </a:p>
        </p:txBody>
      </p:sp>
      <p:sp>
        <p:nvSpPr>
          <p:cNvPr id="22" name="Content Placeholder 4">
            <a:extLst>
              <a:ext uri="{FF2B5EF4-FFF2-40B4-BE49-F238E27FC236}">
                <a16:creationId xmlns:a16="http://schemas.microsoft.com/office/drawing/2014/main" id="{3BB5B789-CD56-3E47-A910-C2DB2DBAB1D4}"/>
              </a:ext>
            </a:extLst>
          </p:cNvPr>
          <p:cNvSpPr>
            <a:spLocks noGrp="1"/>
          </p:cNvSpPr>
          <p:nvPr>
            <p:ph sz="half" idx="1"/>
          </p:nvPr>
        </p:nvSpPr>
        <p:spPr>
          <a:xfrm>
            <a:off x="310961" y="1544696"/>
            <a:ext cx="4157906" cy="3703294"/>
          </a:xfrm>
        </p:spPr>
        <p:txBody>
          <a:bodyPr>
            <a:normAutofit/>
          </a:bodyPr>
          <a:lstStyle/>
          <a:p>
            <a:r>
              <a:rPr lang="en-US" dirty="0"/>
              <a:t>Disutility of your choice set minus the disutility of a set that includes only driving at a constant speed of 45mph.</a:t>
            </a:r>
          </a:p>
          <a:p>
            <a:r>
              <a:rPr lang="en-US" dirty="0"/>
              <a:t>E.g. a choice set of walking-only that takes one hour longer than driving at 45mph with $10/</a:t>
            </a:r>
            <a:r>
              <a:rPr lang="en-US" dirty="0" err="1"/>
              <a:t>hr</a:t>
            </a:r>
            <a:r>
              <a:rPr lang="en-US" dirty="0"/>
              <a:t> value of time, would score -10.</a:t>
            </a:r>
          </a:p>
          <a:p>
            <a:r>
              <a:rPr lang="en-US" dirty="0"/>
              <a:t>Because accessibility is influenced both by cost and time, decreasing ride hailing price increases system accessibility</a:t>
            </a:r>
          </a:p>
        </p:txBody>
      </p:sp>
      <p:pic>
        <p:nvPicPr>
          <p:cNvPr id="11" name="Picture 10" descr="Accessibility score distribution from a BEAM run.">
            <a:extLst>
              <a:ext uri="{FF2B5EF4-FFF2-40B4-BE49-F238E27FC236}">
                <a16:creationId xmlns:a16="http://schemas.microsoft.com/office/drawing/2014/main" id="{B020EC86-93D6-114C-BC9C-5E335C7A9EE8}"/>
              </a:ext>
            </a:extLst>
          </p:cNvPr>
          <p:cNvPicPr>
            <a:picLocks noChangeAspect="1"/>
          </p:cNvPicPr>
          <p:nvPr/>
        </p:nvPicPr>
        <p:blipFill>
          <a:blip r:embed="rId2"/>
          <a:stretch>
            <a:fillRect/>
          </a:stretch>
        </p:blipFill>
        <p:spPr>
          <a:xfrm>
            <a:off x="5101839" y="1260981"/>
            <a:ext cx="3115891" cy="2349498"/>
          </a:xfrm>
          <a:prstGeom prst="rect">
            <a:avLst/>
          </a:prstGeom>
        </p:spPr>
      </p:pic>
      <p:pic>
        <p:nvPicPr>
          <p:cNvPr id="13" name="Picture 12">
            <a:extLst>
              <a:ext uri="{FF2B5EF4-FFF2-40B4-BE49-F238E27FC236}">
                <a16:creationId xmlns:a16="http://schemas.microsoft.com/office/drawing/2014/main" id="{CB9F857D-3CC5-BD41-AB98-9187792DB888}"/>
              </a:ext>
            </a:extLst>
          </p:cNvPr>
          <p:cNvPicPr>
            <a:picLocks noChangeAspect="1"/>
          </p:cNvPicPr>
          <p:nvPr/>
        </p:nvPicPr>
        <p:blipFill>
          <a:blip r:embed="rId3"/>
          <a:stretch>
            <a:fillRect/>
          </a:stretch>
        </p:blipFill>
        <p:spPr>
          <a:xfrm>
            <a:off x="472732" y="4506052"/>
            <a:ext cx="3834363" cy="1025653"/>
          </a:xfrm>
          <a:prstGeom prst="rect">
            <a:avLst/>
          </a:prstGeom>
        </p:spPr>
      </p:pic>
      <p:sp>
        <p:nvSpPr>
          <p:cNvPr id="3" name="Footer Placeholder 2">
            <a:extLst>
              <a:ext uri="{FF2B5EF4-FFF2-40B4-BE49-F238E27FC236}">
                <a16:creationId xmlns:a16="http://schemas.microsoft.com/office/drawing/2014/main" id="{A3FE2F2F-13B8-2742-A84C-2243D0CC6B4D}"/>
              </a:ext>
            </a:extLst>
          </p:cNvPr>
          <p:cNvSpPr>
            <a:spLocks noGrp="1"/>
          </p:cNvSpPr>
          <p:nvPr>
            <p:ph type="ftr" sz="quarter" idx="11"/>
          </p:nvPr>
        </p:nvSpPr>
        <p:spPr/>
        <p:txBody>
          <a:bodyPr/>
          <a:lstStyle/>
          <a:p>
            <a:endParaRPr lang="en-US" dirty="0"/>
          </a:p>
        </p:txBody>
      </p:sp>
      <p:pic>
        <p:nvPicPr>
          <p:cNvPr id="8" name="Picture 7" descr="Average accessibility score for three ride hail price scenarios.">
            <a:extLst>
              <a:ext uri="{FF2B5EF4-FFF2-40B4-BE49-F238E27FC236}">
                <a16:creationId xmlns:a16="http://schemas.microsoft.com/office/drawing/2014/main" id="{4C9E0445-3E20-AB43-BD12-9744B068E6B0}"/>
              </a:ext>
            </a:extLst>
          </p:cNvPr>
          <p:cNvPicPr>
            <a:picLocks noChangeAspect="1"/>
          </p:cNvPicPr>
          <p:nvPr/>
        </p:nvPicPr>
        <p:blipFill rotWithShape="1">
          <a:blip r:embed="rId4">
            <a:extLst>
              <a:ext uri="{28A0092B-C50C-407E-A947-70E740481C1C}">
                <a14:useLocalDpi xmlns:a14="http://schemas.microsoft.com/office/drawing/2010/main" val="0"/>
              </a:ext>
            </a:extLst>
          </a:blip>
          <a:srcRect t="3583"/>
          <a:stretch/>
        </p:blipFill>
        <p:spPr>
          <a:xfrm>
            <a:off x="4922207" y="3581400"/>
            <a:ext cx="3497707" cy="2693214"/>
          </a:xfrm>
          <a:prstGeom prst="rect">
            <a:avLst/>
          </a:prstGeom>
        </p:spPr>
      </p:pic>
    </p:spTree>
    <p:extLst>
      <p:ext uri="{BB962C8B-B14F-4D97-AF65-F5344CB8AC3E}">
        <p14:creationId xmlns:p14="http://schemas.microsoft.com/office/powerpoint/2010/main" val="30838444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Impact of Surge Pricing</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22</a:t>
            </a:fld>
            <a:endParaRPr lang="en-US"/>
          </a:p>
        </p:txBody>
      </p:sp>
      <p:pic>
        <p:nvPicPr>
          <p:cNvPr id="9" name="Content Placeholder 5">
            <a:extLst>
              <a:ext uri="{FF2B5EF4-FFF2-40B4-BE49-F238E27FC236}">
                <a16:creationId xmlns:a16="http://schemas.microsoft.com/office/drawing/2014/main" id="{279ACC93-E7EB-7447-9B6D-2F0BE21D3A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623" t="30070" b="33895"/>
          <a:stretch/>
        </p:blipFill>
        <p:spPr>
          <a:xfrm>
            <a:off x="7587470" y="4241367"/>
            <a:ext cx="1382197" cy="1823378"/>
          </a:xfrm>
          <a:prstGeom prst="rect">
            <a:avLst/>
          </a:prstGeom>
        </p:spPr>
      </p:pic>
      <p:sp>
        <p:nvSpPr>
          <p:cNvPr id="10" name="TextBox 9">
            <a:extLst>
              <a:ext uri="{FF2B5EF4-FFF2-40B4-BE49-F238E27FC236}">
                <a16:creationId xmlns:a16="http://schemas.microsoft.com/office/drawing/2014/main" id="{7776C971-CCEC-7E4E-A8CF-EE3187F81B03}"/>
              </a:ext>
            </a:extLst>
          </p:cNvPr>
          <p:cNvSpPr txBox="1"/>
          <p:nvPr/>
        </p:nvSpPr>
        <p:spPr>
          <a:xfrm>
            <a:off x="176819" y="4264401"/>
            <a:ext cx="7226515"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t>Using multinomial logit choice model</a:t>
            </a:r>
          </a:p>
          <a:p>
            <a:pPr marL="342900" indent="-342900">
              <a:buFont typeface="Arial" panose="020B0604020202020204" pitchFamily="34" charset="0"/>
              <a:buChar char="•"/>
            </a:pPr>
            <a:r>
              <a:rPr lang="en-US" sz="2200" dirty="0"/>
              <a:t>Surge pricing reduces TNC share by 2 percentage points</a:t>
            </a:r>
          </a:p>
          <a:p>
            <a:pPr marL="342900" indent="-342900">
              <a:buFont typeface="Arial" panose="020B0604020202020204" pitchFamily="34" charset="0"/>
              <a:buChar char="•"/>
            </a:pPr>
            <a:r>
              <a:rPr lang="en-US" sz="2200" dirty="0"/>
              <a:t>Of those no longer using TNC: 80% shift to Transit, 15% to walking, 5% to car</a:t>
            </a:r>
          </a:p>
          <a:p>
            <a:pPr marL="342900" indent="-342900">
              <a:buFont typeface="Arial" panose="020B0604020202020204" pitchFamily="34" charset="0"/>
              <a:buChar char="•"/>
            </a:pPr>
            <a:r>
              <a:rPr lang="en-US" sz="2200" dirty="0"/>
              <a:t>Surge pricing decrease energy consumption by 2%</a:t>
            </a:r>
          </a:p>
        </p:txBody>
      </p:sp>
      <p:sp>
        <p:nvSpPr>
          <p:cNvPr id="3" name="Footer Placeholder 2">
            <a:extLst>
              <a:ext uri="{FF2B5EF4-FFF2-40B4-BE49-F238E27FC236}">
                <a16:creationId xmlns:a16="http://schemas.microsoft.com/office/drawing/2014/main" id="{7CE451EB-F6A1-8746-8058-3A66C745C8F3}"/>
              </a:ext>
            </a:extLst>
          </p:cNvPr>
          <p:cNvSpPr>
            <a:spLocks noGrp="1"/>
          </p:cNvSpPr>
          <p:nvPr>
            <p:ph type="ftr" sz="quarter" idx="11"/>
          </p:nvPr>
        </p:nvSpPr>
        <p:spPr/>
        <p:txBody>
          <a:bodyPr/>
          <a:lstStyle/>
          <a:p>
            <a:endParaRPr lang="en-US" dirty="0"/>
          </a:p>
        </p:txBody>
      </p:sp>
      <p:pic>
        <p:nvPicPr>
          <p:cNvPr id="17" name="Picture 16" descr="Modal splits with and without surge pricing.">
            <a:extLst>
              <a:ext uri="{FF2B5EF4-FFF2-40B4-BE49-F238E27FC236}">
                <a16:creationId xmlns:a16="http://schemas.microsoft.com/office/drawing/2014/main" id="{E5A24C5A-4E9F-E84C-8F1D-0DC9F9811B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661" r="16742"/>
          <a:stretch/>
        </p:blipFill>
        <p:spPr>
          <a:xfrm>
            <a:off x="220170" y="1436940"/>
            <a:ext cx="4227443" cy="2810937"/>
          </a:xfrm>
          <a:prstGeom prst="rect">
            <a:avLst/>
          </a:prstGeom>
        </p:spPr>
      </p:pic>
      <p:pic>
        <p:nvPicPr>
          <p:cNvPr id="6" name="Picture 5" descr="Energy consumption with and without surge pricing.">
            <a:extLst>
              <a:ext uri="{FF2B5EF4-FFF2-40B4-BE49-F238E27FC236}">
                <a16:creationId xmlns:a16="http://schemas.microsoft.com/office/drawing/2014/main" id="{ECC9AFCA-35DD-BB45-8E83-A67FB6B0F6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014" r="16512"/>
          <a:stretch/>
        </p:blipFill>
        <p:spPr>
          <a:xfrm>
            <a:off x="4631749" y="1432458"/>
            <a:ext cx="4209598" cy="2810937"/>
          </a:xfrm>
          <a:prstGeom prst="rect">
            <a:avLst/>
          </a:prstGeom>
        </p:spPr>
      </p:pic>
    </p:spTree>
    <p:extLst>
      <p:ext uri="{BB962C8B-B14F-4D97-AF65-F5344CB8AC3E}">
        <p14:creationId xmlns:p14="http://schemas.microsoft.com/office/powerpoint/2010/main" val="3413680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Ride Hail and Transit Capacities</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23</a:t>
            </a:fld>
            <a:endParaRPr lang="en-US"/>
          </a:p>
        </p:txBody>
      </p:sp>
      <p:pic>
        <p:nvPicPr>
          <p:cNvPr id="9" name="Content Placeholder 5">
            <a:extLst>
              <a:ext uri="{FF2B5EF4-FFF2-40B4-BE49-F238E27FC236}">
                <a16:creationId xmlns:a16="http://schemas.microsoft.com/office/drawing/2014/main" id="{279ACC93-E7EB-7447-9B6D-2F0BE21D3A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623" t="30070" b="33895"/>
          <a:stretch/>
        </p:blipFill>
        <p:spPr>
          <a:xfrm>
            <a:off x="4261630" y="4627836"/>
            <a:ext cx="1382197" cy="1823378"/>
          </a:xfrm>
          <a:prstGeom prst="rect">
            <a:avLst/>
          </a:prstGeom>
        </p:spPr>
      </p:pic>
      <p:sp>
        <p:nvSpPr>
          <p:cNvPr id="14" name="TextBox 13">
            <a:extLst>
              <a:ext uri="{FF2B5EF4-FFF2-40B4-BE49-F238E27FC236}">
                <a16:creationId xmlns:a16="http://schemas.microsoft.com/office/drawing/2014/main" id="{BD3CB283-7AC9-2740-A144-FC7B7CE7A7B8}"/>
              </a:ext>
            </a:extLst>
          </p:cNvPr>
          <p:cNvSpPr txBox="1"/>
          <p:nvPr/>
        </p:nvSpPr>
        <p:spPr>
          <a:xfrm>
            <a:off x="1995665" y="4842789"/>
            <a:ext cx="1744388" cy="1446550"/>
          </a:xfrm>
          <a:prstGeom prst="rect">
            <a:avLst/>
          </a:prstGeom>
          <a:noFill/>
        </p:spPr>
        <p:txBody>
          <a:bodyPr wrap="none" rtlCol="0">
            <a:spAutoFit/>
          </a:bodyPr>
          <a:lstStyle/>
          <a:p>
            <a:r>
              <a:rPr lang="en-US" sz="2200" b="1" dirty="0"/>
              <a:t>Scenarios</a:t>
            </a:r>
            <a:r>
              <a:rPr lang="en-US" sz="2200" dirty="0"/>
              <a:t>:</a:t>
            </a:r>
          </a:p>
          <a:p>
            <a:pPr marL="342900" indent="-342900">
              <a:buFont typeface="Arial" charset="0"/>
              <a:buChar char="•"/>
            </a:pPr>
            <a:r>
              <a:rPr lang="en-US" sz="2200" dirty="0"/>
              <a:t>Low -66%</a:t>
            </a:r>
          </a:p>
          <a:p>
            <a:pPr marL="342900" indent="-342900">
              <a:buFont typeface="Arial" charset="0"/>
              <a:buChar char="•"/>
            </a:pPr>
            <a:r>
              <a:rPr lang="en-US" sz="2200" dirty="0"/>
              <a:t>Base</a:t>
            </a:r>
          </a:p>
          <a:p>
            <a:pPr marL="342900" indent="-342900">
              <a:buFont typeface="Arial" charset="0"/>
              <a:buChar char="•"/>
            </a:pPr>
            <a:r>
              <a:rPr lang="en-US" sz="2200" dirty="0"/>
              <a:t>High +66%</a:t>
            </a:r>
          </a:p>
        </p:txBody>
      </p:sp>
      <p:pic>
        <p:nvPicPr>
          <p:cNvPr id="5" name="Picture 4">
            <a:extLst>
              <a:ext uri="{FF2B5EF4-FFF2-40B4-BE49-F238E27FC236}">
                <a16:creationId xmlns:a16="http://schemas.microsoft.com/office/drawing/2014/main" id="{8FBB9950-595B-AF45-B8F6-B35F5D5A71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762"/>
          <a:stretch/>
        </p:blipFill>
        <p:spPr>
          <a:xfrm>
            <a:off x="103582" y="1727874"/>
            <a:ext cx="5327386" cy="2966480"/>
          </a:xfrm>
          <a:prstGeom prst="rect">
            <a:avLst/>
          </a:prstGeom>
        </p:spPr>
      </p:pic>
      <p:pic>
        <p:nvPicPr>
          <p:cNvPr id="7" name="Picture 6">
            <a:extLst>
              <a:ext uri="{FF2B5EF4-FFF2-40B4-BE49-F238E27FC236}">
                <a16:creationId xmlns:a16="http://schemas.microsoft.com/office/drawing/2014/main" id="{9283E90F-300A-5242-9195-5B8F3B6712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762" r="15964"/>
          <a:stretch/>
        </p:blipFill>
        <p:spPr>
          <a:xfrm>
            <a:off x="4586730" y="1727874"/>
            <a:ext cx="4476927" cy="2966480"/>
          </a:xfrm>
          <a:prstGeom prst="rect">
            <a:avLst/>
          </a:prstGeom>
        </p:spPr>
      </p:pic>
      <p:sp>
        <p:nvSpPr>
          <p:cNvPr id="8" name="TextBox 7">
            <a:extLst>
              <a:ext uri="{FF2B5EF4-FFF2-40B4-BE49-F238E27FC236}">
                <a16:creationId xmlns:a16="http://schemas.microsoft.com/office/drawing/2014/main" id="{BCB0BE27-E2F3-2947-8463-4DE2386A9283}"/>
              </a:ext>
            </a:extLst>
          </p:cNvPr>
          <p:cNvSpPr txBox="1"/>
          <p:nvPr/>
        </p:nvSpPr>
        <p:spPr>
          <a:xfrm>
            <a:off x="1497450" y="1495165"/>
            <a:ext cx="1876604" cy="369332"/>
          </a:xfrm>
          <a:prstGeom prst="rect">
            <a:avLst/>
          </a:prstGeom>
          <a:noFill/>
        </p:spPr>
        <p:txBody>
          <a:bodyPr wrap="none" rtlCol="0">
            <a:spAutoFit/>
          </a:bodyPr>
          <a:lstStyle/>
          <a:p>
            <a:r>
              <a:rPr lang="en-US" dirty="0"/>
              <a:t># Ride Hail Agents</a:t>
            </a:r>
          </a:p>
        </p:txBody>
      </p:sp>
      <p:sp>
        <p:nvSpPr>
          <p:cNvPr id="16" name="TextBox 15">
            <a:extLst>
              <a:ext uri="{FF2B5EF4-FFF2-40B4-BE49-F238E27FC236}">
                <a16:creationId xmlns:a16="http://schemas.microsoft.com/office/drawing/2014/main" id="{76BC7205-46DF-D94F-9CCE-D0E46B9D93EC}"/>
              </a:ext>
            </a:extLst>
          </p:cNvPr>
          <p:cNvSpPr txBox="1"/>
          <p:nvPr/>
        </p:nvSpPr>
        <p:spPr>
          <a:xfrm>
            <a:off x="5886534" y="1495165"/>
            <a:ext cx="2404504" cy="369332"/>
          </a:xfrm>
          <a:prstGeom prst="rect">
            <a:avLst/>
          </a:prstGeom>
          <a:noFill/>
        </p:spPr>
        <p:txBody>
          <a:bodyPr wrap="none" rtlCol="0">
            <a:spAutoFit/>
          </a:bodyPr>
          <a:lstStyle/>
          <a:p>
            <a:r>
              <a:rPr lang="en-US" dirty="0"/>
              <a:t>Transit Seating Capacity</a:t>
            </a:r>
          </a:p>
        </p:txBody>
      </p:sp>
      <p:sp>
        <p:nvSpPr>
          <p:cNvPr id="3" name="Footer Placeholder 2">
            <a:extLst>
              <a:ext uri="{FF2B5EF4-FFF2-40B4-BE49-F238E27FC236}">
                <a16:creationId xmlns:a16="http://schemas.microsoft.com/office/drawing/2014/main" id="{42EC1901-1C0A-0D4F-B38B-B37C1C3E58E0}"/>
              </a:ext>
            </a:extLst>
          </p:cNvPr>
          <p:cNvSpPr>
            <a:spLocks noGrp="1"/>
          </p:cNvSpPr>
          <p:nvPr>
            <p:ph type="ftr" sz="quarter" idx="13"/>
          </p:nvPr>
        </p:nvSpPr>
        <p:spPr>
          <a:xfrm>
            <a:off x="1579712" y="6384696"/>
            <a:ext cx="5797034" cy="365125"/>
          </a:xfrm>
        </p:spPr>
        <p:txBody>
          <a:bodyPr/>
          <a:lstStyle/>
          <a:p>
            <a:endParaRPr lang="en-US" dirty="0"/>
          </a:p>
        </p:txBody>
      </p:sp>
    </p:spTree>
    <p:extLst>
      <p:ext uri="{BB962C8B-B14F-4D97-AF65-F5344CB8AC3E}">
        <p14:creationId xmlns:p14="http://schemas.microsoft.com/office/powerpoint/2010/main" val="39884316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Impact of Value of Time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24</a:t>
            </a:fld>
            <a:endParaRPr lang="en-US"/>
          </a:p>
        </p:txBody>
      </p:sp>
      <p:pic>
        <p:nvPicPr>
          <p:cNvPr id="6" name="Content Placeholder 5">
            <a:extLst>
              <a:ext uri="{FF2B5EF4-FFF2-40B4-BE49-F238E27FC236}">
                <a16:creationId xmlns:a16="http://schemas.microsoft.com/office/drawing/2014/main" id="{436AEB8F-44B5-E04E-9C43-A5DD4D77C855}"/>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6637"/>
          <a:stretch/>
        </p:blipFill>
        <p:spPr>
          <a:xfrm>
            <a:off x="-1" y="1619249"/>
            <a:ext cx="5376398" cy="3009414"/>
          </a:xfrm>
        </p:spPr>
      </p:pic>
      <p:pic>
        <p:nvPicPr>
          <p:cNvPr id="8" name="Picture 7">
            <a:extLst>
              <a:ext uri="{FF2B5EF4-FFF2-40B4-BE49-F238E27FC236}">
                <a16:creationId xmlns:a16="http://schemas.microsoft.com/office/drawing/2014/main" id="{12E52C7D-7C97-DF45-BB56-D96174629F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217" r="15901"/>
          <a:stretch/>
        </p:blipFill>
        <p:spPr>
          <a:xfrm>
            <a:off x="4448166" y="1619249"/>
            <a:ext cx="4521501" cy="2990715"/>
          </a:xfrm>
          <a:prstGeom prst="rect">
            <a:avLst/>
          </a:prstGeom>
        </p:spPr>
      </p:pic>
      <p:pic>
        <p:nvPicPr>
          <p:cNvPr id="9" name="Content Placeholder 5">
            <a:extLst>
              <a:ext uri="{FF2B5EF4-FFF2-40B4-BE49-F238E27FC236}">
                <a16:creationId xmlns:a16="http://schemas.microsoft.com/office/drawing/2014/main" id="{279ACC93-E7EB-7447-9B6D-2F0BE21D3A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623" t="30070" b="33895"/>
          <a:stretch/>
        </p:blipFill>
        <p:spPr>
          <a:xfrm>
            <a:off x="7587470" y="4527063"/>
            <a:ext cx="1382197" cy="1823378"/>
          </a:xfrm>
          <a:prstGeom prst="rect">
            <a:avLst/>
          </a:prstGeom>
        </p:spPr>
      </p:pic>
      <p:sp>
        <p:nvSpPr>
          <p:cNvPr id="11" name="TextBox 10">
            <a:extLst>
              <a:ext uri="{FF2B5EF4-FFF2-40B4-BE49-F238E27FC236}">
                <a16:creationId xmlns:a16="http://schemas.microsoft.com/office/drawing/2014/main" id="{4FAE9F90-F143-014D-86A6-D31210669A34}"/>
              </a:ext>
            </a:extLst>
          </p:cNvPr>
          <p:cNvSpPr txBox="1"/>
          <p:nvPr/>
        </p:nvSpPr>
        <p:spPr>
          <a:xfrm>
            <a:off x="5221205" y="4589247"/>
            <a:ext cx="2130711" cy="1446550"/>
          </a:xfrm>
          <a:prstGeom prst="rect">
            <a:avLst/>
          </a:prstGeom>
          <a:noFill/>
        </p:spPr>
        <p:txBody>
          <a:bodyPr wrap="none" rtlCol="0">
            <a:spAutoFit/>
          </a:bodyPr>
          <a:lstStyle/>
          <a:p>
            <a:r>
              <a:rPr lang="en-US" sz="2200" b="1" dirty="0"/>
              <a:t>Scenarios</a:t>
            </a:r>
            <a:r>
              <a:rPr lang="en-US" sz="2200" dirty="0"/>
              <a:t>:</a:t>
            </a:r>
          </a:p>
          <a:p>
            <a:pPr marL="342900" indent="-342900">
              <a:buFont typeface="Arial" charset="0"/>
              <a:buChar char="•"/>
            </a:pPr>
            <a:r>
              <a:rPr lang="en-US" sz="2200" dirty="0"/>
              <a:t>Low $8.5/</a:t>
            </a:r>
            <a:r>
              <a:rPr lang="en-US" sz="2200" dirty="0" err="1"/>
              <a:t>hr</a:t>
            </a:r>
            <a:endParaRPr lang="en-US" sz="2200" dirty="0"/>
          </a:p>
          <a:p>
            <a:pPr marL="342900" indent="-342900">
              <a:buFont typeface="Arial" charset="0"/>
              <a:buChar char="•"/>
            </a:pPr>
            <a:r>
              <a:rPr lang="en-US" sz="2200" dirty="0"/>
              <a:t>Base $16.9/</a:t>
            </a:r>
            <a:r>
              <a:rPr lang="en-US" sz="2200" dirty="0" err="1"/>
              <a:t>hr</a:t>
            </a:r>
            <a:endParaRPr lang="en-US" sz="2200" dirty="0"/>
          </a:p>
          <a:p>
            <a:pPr marL="342900" indent="-342900">
              <a:buFont typeface="Arial" charset="0"/>
              <a:buChar char="•"/>
            </a:pPr>
            <a:r>
              <a:rPr lang="en-US" sz="2200" dirty="0"/>
              <a:t>High $25.4/</a:t>
            </a:r>
            <a:r>
              <a:rPr lang="en-US" sz="2200" dirty="0" err="1"/>
              <a:t>hr</a:t>
            </a:r>
            <a:endParaRPr lang="en-US" sz="2200" dirty="0"/>
          </a:p>
        </p:txBody>
      </p:sp>
      <p:sp>
        <p:nvSpPr>
          <p:cNvPr id="10" name="TextBox 9">
            <a:extLst>
              <a:ext uri="{FF2B5EF4-FFF2-40B4-BE49-F238E27FC236}">
                <a16:creationId xmlns:a16="http://schemas.microsoft.com/office/drawing/2014/main" id="{7776C971-CCEC-7E4E-A8CF-EE3187F81B03}"/>
              </a:ext>
            </a:extLst>
          </p:cNvPr>
          <p:cNvSpPr txBox="1"/>
          <p:nvPr/>
        </p:nvSpPr>
        <p:spPr>
          <a:xfrm>
            <a:off x="176820" y="4565337"/>
            <a:ext cx="4001479"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t>Using multinomial logit choice model</a:t>
            </a:r>
          </a:p>
          <a:p>
            <a:pPr marL="342900" indent="-342900">
              <a:buFont typeface="Arial" panose="020B0604020202020204" pitchFamily="34" charset="0"/>
              <a:buChar char="•"/>
            </a:pPr>
            <a:r>
              <a:rPr lang="en-US" sz="2200" dirty="0"/>
              <a:t>Large change in split driven by VOT changes</a:t>
            </a:r>
          </a:p>
          <a:p>
            <a:pPr marL="342900" indent="-342900">
              <a:buFont typeface="Arial" panose="020B0604020202020204" pitchFamily="34" charset="0"/>
              <a:buChar char="•"/>
            </a:pPr>
            <a:r>
              <a:rPr lang="en-US" sz="2200" dirty="0"/>
              <a:t>Argues for VOT heterogeneity</a:t>
            </a:r>
          </a:p>
        </p:txBody>
      </p:sp>
      <p:sp>
        <p:nvSpPr>
          <p:cNvPr id="3" name="Footer Placeholder 2">
            <a:extLst>
              <a:ext uri="{FF2B5EF4-FFF2-40B4-BE49-F238E27FC236}">
                <a16:creationId xmlns:a16="http://schemas.microsoft.com/office/drawing/2014/main" id="{7CE451EB-F6A1-8746-8058-3A66C745C8F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1409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US" dirty="0"/>
          </a:p>
        </p:txBody>
      </p:sp>
    </p:spTree>
    <p:extLst>
      <p:ext uri="{BB962C8B-B14F-4D97-AF65-F5344CB8AC3E}">
        <p14:creationId xmlns:p14="http://schemas.microsoft.com/office/powerpoint/2010/main" val="3991378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85968" cy="6858000"/>
            <a:chOff x="0" y="0"/>
            <a:chExt cx="9185968" cy="685800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6834" cy="6858000"/>
            </a:xfrm>
            <a:prstGeom prst="rect">
              <a:avLst/>
            </a:prstGeom>
          </p:spPr>
        </p:pic>
        <p:sp>
          <p:nvSpPr>
            <p:cNvPr id="4" name="TextBox 3">
              <a:extLst>
                <a:ext uri="{FF2B5EF4-FFF2-40B4-BE49-F238E27FC236}">
                  <a16:creationId xmlns:a16="http://schemas.microsoft.com/office/drawing/2014/main" id="{FDC22761-F321-3D4A-A1CD-3F73ACB0D617}"/>
                </a:ext>
              </a:extLst>
            </p:cNvPr>
            <p:cNvSpPr txBox="1"/>
            <p:nvPr/>
          </p:nvSpPr>
          <p:spPr>
            <a:xfrm>
              <a:off x="1957750" y="2453733"/>
              <a:ext cx="5276123" cy="1759456"/>
            </a:xfrm>
            <a:prstGeom prst="rect">
              <a:avLst/>
            </a:prstGeom>
            <a:noFill/>
          </p:spPr>
          <p:txBody>
            <a:bodyPr wrap="square" rtlCol="0">
              <a:spAutoFit/>
            </a:bodyPr>
            <a:lstStyle/>
            <a:p>
              <a:pPr algn="ctr">
                <a:lnSpc>
                  <a:spcPts val="13020"/>
                </a:lnSpc>
              </a:pPr>
              <a:r>
                <a:rPr lang="en-US" sz="5400" b="1" dirty="0">
                  <a:solidFill>
                    <a:schemeClr val="bg1"/>
                  </a:solidFill>
                  <a:latin typeface="Franklin Gothic Medium" panose="020B0603020102020204" pitchFamily="34" charset="0"/>
                </a:rPr>
                <a:t>CONSORTIUM</a:t>
              </a:r>
            </a:p>
          </p:txBody>
        </p:sp>
        <p:sp>
          <p:nvSpPr>
            <p:cNvPr id="5" name="TextBox 4">
              <a:extLst>
                <a:ext uri="{FF2B5EF4-FFF2-40B4-BE49-F238E27FC236}">
                  <a16:creationId xmlns:a16="http://schemas.microsoft.com/office/drawing/2014/main" id="{29F2B94D-B1F5-924E-A3C2-B3771AA53B1B}"/>
                </a:ext>
              </a:extLst>
            </p:cNvPr>
            <p:cNvSpPr txBox="1"/>
            <p:nvPr/>
          </p:nvSpPr>
          <p:spPr>
            <a:xfrm>
              <a:off x="2800165" y="2798260"/>
              <a:ext cx="3334336" cy="489878"/>
            </a:xfrm>
            <a:prstGeom prst="rect">
              <a:avLst/>
            </a:prstGeom>
            <a:noFill/>
          </p:spPr>
          <p:txBody>
            <a:bodyPr wrap="square" rtlCol="0">
              <a:spAutoFit/>
            </a:bodyPr>
            <a:lstStyle/>
            <a:p>
              <a:pPr algn="ctr">
                <a:lnSpc>
                  <a:spcPts val="3140"/>
                </a:lnSpc>
              </a:pPr>
              <a:r>
                <a:rPr lang="en-US" sz="1800" b="1" dirty="0">
                  <a:solidFill>
                    <a:schemeClr val="bg1"/>
                  </a:solidFill>
                  <a:latin typeface="Franklin Gothic Medium" panose="020B0603020102020204" pitchFamily="34" charset="0"/>
                </a:rPr>
                <a:t>SMART MOBILITY LAB</a:t>
              </a:r>
            </a:p>
          </p:txBody>
        </p:sp>
        <p:sp>
          <p:nvSpPr>
            <p:cNvPr id="6" name="TextBox 5">
              <a:extLst>
                <a:ext uri="{FF2B5EF4-FFF2-40B4-BE49-F238E27FC236}">
                  <a16:creationId xmlns:a16="http://schemas.microsoft.com/office/drawing/2014/main" id="{A896D0AF-7E97-6D4C-BE4B-36F80A7377E7}"/>
                </a:ext>
              </a:extLst>
            </p:cNvPr>
            <p:cNvSpPr txBox="1"/>
            <p:nvPr/>
          </p:nvSpPr>
          <p:spPr>
            <a:xfrm>
              <a:off x="2365477" y="3824964"/>
              <a:ext cx="4409767" cy="528350"/>
            </a:xfrm>
            <a:prstGeom prst="rect">
              <a:avLst/>
            </a:prstGeom>
            <a:noFill/>
            <a:effectLst/>
          </p:spPr>
          <p:txBody>
            <a:bodyPr wrap="square" rtlCol="0">
              <a:spAutoFit/>
            </a:bodyPr>
            <a:lstStyle/>
            <a:p>
              <a:pPr algn="ctr">
                <a:lnSpc>
                  <a:spcPts val="1660"/>
                </a:lnSpc>
              </a:pPr>
              <a:r>
                <a:rPr lang="en-US" sz="1800" b="1" dirty="0">
                  <a:solidFill>
                    <a:schemeClr val="bg1"/>
                  </a:solidFill>
                  <a:latin typeface="Franklin Gothic Book" panose="020B0503020102020204" pitchFamily="34" charset="0"/>
                </a:rPr>
                <a:t>7 labs, 30+ projects, 65 researchers, $34M* over 3 years.</a:t>
              </a:r>
            </a:p>
          </p:txBody>
        </p:sp>
        <p:sp>
          <p:nvSpPr>
            <p:cNvPr id="7" name="TextBox 6">
              <a:extLst>
                <a:ext uri="{FF2B5EF4-FFF2-40B4-BE49-F238E27FC236}">
                  <a16:creationId xmlns:a16="http://schemas.microsoft.com/office/drawing/2014/main" id="{4A322D0F-8002-D24E-AAF4-FC84FF6FCFBF}"/>
                </a:ext>
              </a:extLst>
            </p:cNvPr>
            <p:cNvSpPr txBox="1"/>
            <p:nvPr/>
          </p:nvSpPr>
          <p:spPr>
            <a:xfrm>
              <a:off x="65639" y="1726085"/>
              <a:ext cx="1370080" cy="746358"/>
            </a:xfrm>
            <a:prstGeom prst="rect">
              <a:avLst/>
            </a:prstGeom>
            <a:noFill/>
            <a:effectLst/>
          </p:spPr>
          <p:txBody>
            <a:bodyPr wrap="square" rtlCol="0">
              <a:spAutoFit/>
            </a:bodyPr>
            <a:lstStyle/>
            <a:p>
              <a:pPr algn="ctr">
                <a:lnSpc>
                  <a:spcPts val="1660"/>
                </a:lnSpc>
              </a:pPr>
              <a:r>
                <a:rPr lang="en-US" sz="1600" b="1" dirty="0">
                  <a:solidFill>
                    <a:schemeClr val="bg1"/>
                  </a:solidFill>
                  <a:latin typeface="Franklin Gothic Medium" panose="020B0603020102020204" pitchFamily="34" charset="0"/>
                </a:rPr>
                <a:t>Connected &amp; Automated Vehicles</a:t>
              </a:r>
            </a:p>
          </p:txBody>
        </p:sp>
        <p:sp>
          <p:nvSpPr>
            <p:cNvPr id="8" name="TextBox 7">
              <a:extLst>
                <a:ext uri="{FF2B5EF4-FFF2-40B4-BE49-F238E27FC236}">
                  <a16:creationId xmlns:a16="http://schemas.microsoft.com/office/drawing/2014/main" id="{E4490EAB-3D5E-204B-BD1B-F420DDF01542}"/>
                </a:ext>
              </a:extLst>
            </p:cNvPr>
            <p:cNvSpPr txBox="1"/>
            <p:nvPr/>
          </p:nvSpPr>
          <p:spPr>
            <a:xfrm>
              <a:off x="18962" y="5142666"/>
              <a:ext cx="1938788" cy="528350"/>
            </a:xfrm>
            <a:prstGeom prst="rect">
              <a:avLst/>
            </a:prstGeom>
            <a:noFill/>
            <a:effectLst/>
          </p:spPr>
          <p:txBody>
            <a:bodyPr wrap="square" rtlCol="0">
              <a:spAutoFit/>
            </a:bodyPr>
            <a:lstStyle/>
            <a:p>
              <a:pPr algn="ctr">
                <a:lnSpc>
                  <a:spcPts val="1660"/>
                </a:lnSpc>
              </a:pPr>
              <a:r>
                <a:rPr lang="en-US" sz="1600" b="1" dirty="0">
                  <a:solidFill>
                    <a:schemeClr val="bg1"/>
                  </a:solidFill>
                  <a:latin typeface="Franklin Gothic Medium" panose="020B0603020102020204" pitchFamily="34" charset="0"/>
                </a:rPr>
                <a:t>Mobility Decision Science</a:t>
              </a:r>
            </a:p>
          </p:txBody>
        </p:sp>
        <p:sp>
          <p:nvSpPr>
            <p:cNvPr id="9" name="TextBox 8">
              <a:extLst>
                <a:ext uri="{FF2B5EF4-FFF2-40B4-BE49-F238E27FC236}">
                  <a16:creationId xmlns:a16="http://schemas.microsoft.com/office/drawing/2014/main" id="{739A6575-2399-A94B-AC9E-D3FC7A17C611}"/>
                </a:ext>
              </a:extLst>
            </p:cNvPr>
            <p:cNvSpPr txBox="1"/>
            <p:nvPr/>
          </p:nvSpPr>
          <p:spPr>
            <a:xfrm>
              <a:off x="6933544" y="5142666"/>
              <a:ext cx="1938788" cy="528350"/>
            </a:xfrm>
            <a:prstGeom prst="rect">
              <a:avLst/>
            </a:prstGeom>
            <a:noFill/>
            <a:effectLst/>
          </p:spPr>
          <p:txBody>
            <a:bodyPr wrap="square" rtlCol="0">
              <a:spAutoFit/>
            </a:bodyPr>
            <a:lstStyle/>
            <a:p>
              <a:pPr algn="ctr">
                <a:lnSpc>
                  <a:spcPts val="1660"/>
                </a:lnSpc>
              </a:pPr>
              <a:r>
                <a:rPr lang="en-US" sz="1600" b="1" dirty="0">
                  <a:solidFill>
                    <a:schemeClr val="bg1"/>
                  </a:solidFill>
                  <a:latin typeface="Franklin Gothic Medium" panose="020B0603020102020204" pitchFamily="34" charset="0"/>
                </a:rPr>
                <a:t>Multi-Modal Transport</a:t>
              </a:r>
            </a:p>
          </p:txBody>
        </p:sp>
        <p:sp>
          <p:nvSpPr>
            <p:cNvPr id="10" name="TextBox 9">
              <a:extLst>
                <a:ext uri="{FF2B5EF4-FFF2-40B4-BE49-F238E27FC236}">
                  <a16:creationId xmlns:a16="http://schemas.microsoft.com/office/drawing/2014/main" id="{BBFA2C5B-F3DA-EE4B-8ACD-F6BB21D4BA9F}"/>
                </a:ext>
              </a:extLst>
            </p:cNvPr>
            <p:cNvSpPr txBox="1"/>
            <p:nvPr/>
          </p:nvSpPr>
          <p:spPr>
            <a:xfrm>
              <a:off x="7247180" y="1726085"/>
              <a:ext cx="1938788" cy="310341"/>
            </a:xfrm>
            <a:prstGeom prst="rect">
              <a:avLst/>
            </a:prstGeom>
            <a:noFill/>
            <a:effectLst/>
          </p:spPr>
          <p:txBody>
            <a:bodyPr wrap="square" rtlCol="0">
              <a:spAutoFit/>
            </a:bodyPr>
            <a:lstStyle/>
            <a:p>
              <a:pPr algn="ctr">
                <a:lnSpc>
                  <a:spcPts val="1660"/>
                </a:lnSpc>
              </a:pPr>
              <a:r>
                <a:rPr lang="en-US" sz="1600" b="1" dirty="0">
                  <a:solidFill>
                    <a:schemeClr val="bg1"/>
                  </a:solidFill>
                  <a:latin typeface="Franklin Gothic Medium" panose="020B0603020102020204" pitchFamily="34" charset="0"/>
                </a:rPr>
                <a:t>Urban Science</a:t>
              </a:r>
            </a:p>
          </p:txBody>
        </p:sp>
        <p:sp>
          <p:nvSpPr>
            <p:cNvPr id="11" name="TextBox 10">
              <a:extLst>
                <a:ext uri="{FF2B5EF4-FFF2-40B4-BE49-F238E27FC236}">
                  <a16:creationId xmlns:a16="http://schemas.microsoft.com/office/drawing/2014/main" id="{FCCB883E-841C-AE4F-A1EA-3A9C4B2FBD24}"/>
                </a:ext>
              </a:extLst>
            </p:cNvPr>
            <p:cNvSpPr txBox="1"/>
            <p:nvPr/>
          </p:nvSpPr>
          <p:spPr>
            <a:xfrm>
              <a:off x="1957750" y="293574"/>
              <a:ext cx="1938788" cy="746358"/>
            </a:xfrm>
            <a:prstGeom prst="rect">
              <a:avLst/>
            </a:prstGeom>
            <a:noFill/>
            <a:effectLst/>
          </p:spPr>
          <p:txBody>
            <a:bodyPr wrap="square" rtlCol="0">
              <a:spAutoFit/>
            </a:bodyPr>
            <a:lstStyle/>
            <a:p>
              <a:pPr algn="ctr">
                <a:lnSpc>
                  <a:spcPts val="1660"/>
                </a:lnSpc>
              </a:pPr>
              <a:r>
                <a:rPr lang="en-US" sz="1600" b="1" dirty="0">
                  <a:solidFill>
                    <a:schemeClr val="bg1"/>
                  </a:solidFill>
                  <a:latin typeface="Franklin Gothic Medium" panose="020B0603020102020204" pitchFamily="34" charset="0"/>
                </a:rPr>
                <a:t>Advanced </a:t>
              </a:r>
              <a:br>
                <a:rPr lang="en-US" sz="1600" b="1" dirty="0">
                  <a:solidFill>
                    <a:schemeClr val="bg1"/>
                  </a:solidFill>
                  <a:latin typeface="Franklin Gothic Medium" panose="020B0603020102020204" pitchFamily="34" charset="0"/>
                </a:rPr>
              </a:br>
              <a:r>
                <a:rPr lang="en-US" sz="1600" b="1" dirty="0">
                  <a:solidFill>
                    <a:schemeClr val="bg1"/>
                  </a:solidFill>
                  <a:latin typeface="Franklin Gothic Medium" panose="020B0603020102020204" pitchFamily="34" charset="0"/>
                </a:rPr>
                <a:t>Fueling Infrastructure</a:t>
              </a:r>
            </a:p>
          </p:txBody>
        </p:sp>
      </p:grpSp>
      <p:sp>
        <p:nvSpPr>
          <p:cNvPr id="12" name="TextBox 11"/>
          <p:cNvSpPr txBox="1"/>
          <p:nvPr/>
        </p:nvSpPr>
        <p:spPr>
          <a:xfrm>
            <a:off x="7600950" y="6307832"/>
            <a:ext cx="1535884" cy="215444"/>
          </a:xfrm>
          <a:prstGeom prst="rect">
            <a:avLst/>
          </a:prstGeom>
          <a:noFill/>
        </p:spPr>
        <p:txBody>
          <a:bodyPr wrap="square" rtlCol="0">
            <a:spAutoFit/>
          </a:bodyPr>
          <a:lstStyle/>
          <a:p>
            <a:r>
              <a:rPr lang="en-US" sz="800" dirty="0">
                <a:solidFill>
                  <a:schemeClr val="bg1"/>
                </a:solidFill>
                <a:latin typeface="+mj-lt"/>
              </a:rPr>
              <a:t>*Based on anticipated funding</a:t>
            </a:r>
          </a:p>
        </p:txBody>
      </p:sp>
    </p:spTree>
    <p:extLst>
      <p:ext uri="{BB962C8B-B14F-4D97-AF65-F5344CB8AC3E}">
        <p14:creationId xmlns:p14="http://schemas.microsoft.com/office/powerpoint/2010/main" val="157728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Key BEAM Contributors</a:t>
            </a:r>
          </a:p>
        </p:txBody>
      </p:sp>
      <p:sp>
        <p:nvSpPr>
          <p:cNvPr id="4" name="Slide Number Placeholder 3"/>
          <p:cNvSpPr>
            <a:spLocks noGrp="1"/>
          </p:cNvSpPr>
          <p:nvPr>
            <p:ph type="sldNum" sz="quarter" idx="12"/>
          </p:nvPr>
        </p:nvSpPr>
        <p:spPr/>
        <p:txBody>
          <a:bodyPr/>
          <a:lstStyle/>
          <a:p>
            <a:fld id="{B9696785-F0B2-4BDE-878D-D3B47AE913CD}" type="slidenum">
              <a:rPr lang="en-US" smtClean="0"/>
              <a:t>4</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8798" y="1412869"/>
            <a:ext cx="1526304" cy="1978543"/>
          </a:xfrm>
          <a:prstGeom prst="rect">
            <a:avLst/>
          </a:prstGeom>
        </p:spPr>
      </p:pic>
      <p:pic>
        <p:nvPicPr>
          <p:cNvPr id="14" name="Picture 13"/>
          <p:cNvPicPr>
            <a:picLocks noChangeAspect="1"/>
          </p:cNvPicPr>
          <p:nvPr/>
        </p:nvPicPr>
        <p:blipFill>
          <a:blip r:embed="rId3"/>
          <a:stretch>
            <a:fillRect/>
          </a:stretch>
        </p:blipFill>
        <p:spPr>
          <a:xfrm>
            <a:off x="626584" y="3914482"/>
            <a:ext cx="1458170" cy="1944227"/>
          </a:xfrm>
          <a:prstGeom prst="rect">
            <a:avLst/>
          </a:prstGeom>
        </p:spPr>
      </p:pic>
      <p:pic>
        <p:nvPicPr>
          <p:cNvPr id="15" name="Picture 14"/>
          <p:cNvPicPr>
            <a:picLocks noChangeAspect="1"/>
          </p:cNvPicPr>
          <p:nvPr/>
        </p:nvPicPr>
        <p:blipFill>
          <a:blip r:embed="rId4"/>
          <a:stretch>
            <a:fillRect/>
          </a:stretch>
        </p:blipFill>
        <p:spPr>
          <a:xfrm>
            <a:off x="2674339" y="1414540"/>
            <a:ext cx="1472516" cy="1962127"/>
          </a:xfrm>
          <a:prstGeom prst="rect">
            <a:avLst/>
          </a:prstGeom>
        </p:spPr>
      </p:pic>
      <p:pic>
        <p:nvPicPr>
          <p:cNvPr id="16" name="Picture 15"/>
          <p:cNvPicPr>
            <a:picLocks noChangeAspect="1"/>
          </p:cNvPicPr>
          <p:nvPr/>
        </p:nvPicPr>
        <p:blipFill>
          <a:blip r:embed="rId5"/>
          <a:stretch>
            <a:fillRect/>
          </a:stretch>
        </p:blipFill>
        <p:spPr>
          <a:xfrm>
            <a:off x="626584" y="1416361"/>
            <a:ext cx="1458170" cy="1944227"/>
          </a:xfrm>
          <a:prstGeom prst="rect">
            <a:avLst/>
          </a:prstGeom>
        </p:spPr>
      </p:pic>
      <p:pic>
        <p:nvPicPr>
          <p:cNvPr id="20" name="Picture 19" descr="conveya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1718" y="4137114"/>
            <a:ext cx="1607688" cy="160768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221" y="4404754"/>
            <a:ext cx="3941315" cy="919121"/>
          </a:xfrm>
          <a:prstGeom prst="rect">
            <a:avLst/>
          </a:prstGeom>
        </p:spPr>
      </p:pic>
      <p:pic>
        <p:nvPicPr>
          <p:cNvPr id="7" name="Picture 6"/>
          <p:cNvPicPr>
            <a:picLocks noChangeAspect="1"/>
          </p:cNvPicPr>
          <p:nvPr/>
        </p:nvPicPr>
        <p:blipFill rotWithShape="1">
          <a:blip r:embed="rId8"/>
          <a:srcRect l="15396" r="7075"/>
          <a:stretch/>
        </p:blipFill>
        <p:spPr>
          <a:xfrm>
            <a:off x="6846783" y="1426790"/>
            <a:ext cx="1526305" cy="1968650"/>
          </a:xfrm>
          <a:prstGeom prst="rect">
            <a:avLst/>
          </a:prstGeom>
        </p:spPr>
      </p:pic>
      <p:sp>
        <p:nvSpPr>
          <p:cNvPr id="3" name="TextBox 2">
            <a:extLst>
              <a:ext uri="{FF2B5EF4-FFF2-40B4-BE49-F238E27FC236}">
                <a16:creationId xmlns:a16="http://schemas.microsoft.com/office/drawing/2014/main" id="{3F92C7CD-2A77-CA4A-ADA2-D17077299167}"/>
              </a:ext>
            </a:extLst>
          </p:cNvPr>
          <p:cNvSpPr txBox="1"/>
          <p:nvPr/>
        </p:nvSpPr>
        <p:spPr>
          <a:xfrm>
            <a:off x="478160" y="3349781"/>
            <a:ext cx="1606594" cy="369332"/>
          </a:xfrm>
          <a:prstGeom prst="rect">
            <a:avLst/>
          </a:prstGeom>
          <a:noFill/>
        </p:spPr>
        <p:txBody>
          <a:bodyPr wrap="none" rtlCol="0">
            <a:spAutoFit/>
          </a:bodyPr>
          <a:lstStyle/>
          <a:p>
            <a:r>
              <a:rPr lang="en-US" dirty="0"/>
              <a:t>Colin Sheppard</a:t>
            </a:r>
          </a:p>
        </p:txBody>
      </p:sp>
      <p:sp>
        <p:nvSpPr>
          <p:cNvPr id="13" name="TextBox 12">
            <a:extLst>
              <a:ext uri="{FF2B5EF4-FFF2-40B4-BE49-F238E27FC236}">
                <a16:creationId xmlns:a16="http://schemas.microsoft.com/office/drawing/2014/main" id="{2C740E45-FD4D-3C4D-8E62-4912BDA14DA7}"/>
              </a:ext>
            </a:extLst>
          </p:cNvPr>
          <p:cNvSpPr txBox="1"/>
          <p:nvPr/>
        </p:nvSpPr>
        <p:spPr>
          <a:xfrm>
            <a:off x="2583654" y="3360588"/>
            <a:ext cx="1625830" cy="369332"/>
          </a:xfrm>
          <a:prstGeom prst="rect">
            <a:avLst/>
          </a:prstGeom>
          <a:noFill/>
        </p:spPr>
        <p:txBody>
          <a:bodyPr wrap="none" rtlCol="0">
            <a:spAutoFit/>
          </a:bodyPr>
          <a:lstStyle/>
          <a:p>
            <a:r>
              <a:rPr lang="en-US" dirty="0"/>
              <a:t>Rashid </a:t>
            </a:r>
            <a:r>
              <a:rPr lang="en-US" dirty="0" err="1"/>
              <a:t>Waraich</a:t>
            </a:r>
            <a:endParaRPr lang="en-US" dirty="0"/>
          </a:p>
        </p:txBody>
      </p:sp>
      <p:sp>
        <p:nvSpPr>
          <p:cNvPr id="17" name="TextBox 16">
            <a:extLst>
              <a:ext uri="{FF2B5EF4-FFF2-40B4-BE49-F238E27FC236}">
                <a16:creationId xmlns:a16="http://schemas.microsoft.com/office/drawing/2014/main" id="{7A1EF7CD-5254-A147-90EB-47215A68B171}"/>
              </a:ext>
            </a:extLst>
          </p:cNvPr>
          <p:cNvSpPr txBox="1"/>
          <p:nvPr/>
        </p:nvSpPr>
        <p:spPr>
          <a:xfrm>
            <a:off x="4884565" y="3377953"/>
            <a:ext cx="1119409" cy="369332"/>
          </a:xfrm>
          <a:prstGeom prst="rect">
            <a:avLst/>
          </a:prstGeom>
          <a:noFill/>
        </p:spPr>
        <p:txBody>
          <a:bodyPr wrap="none" rtlCol="0">
            <a:spAutoFit/>
          </a:bodyPr>
          <a:lstStyle/>
          <a:p>
            <a:r>
              <a:rPr lang="en-US" dirty="0"/>
              <a:t>Sid </a:t>
            </a:r>
            <a:r>
              <a:rPr lang="en-US" dirty="0" err="1"/>
              <a:t>Feygin</a:t>
            </a:r>
            <a:endParaRPr lang="en-US" dirty="0"/>
          </a:p>
        </p:txBody>
      </p:sp>
      <p:sp>
        <p:nvSpPr>
          <p:cNvPr id="18" name="TextBox 17">
            <a:extLst>
              <a:ext uri="{FF2B5EF4-FFF2-40B4-BE49-F238E27FC236}">
                <a16:creationId xmlns:a16="http://schemas.microsoft.com/office/drawing/2014/main" id="{B763C2E7-C75A-2141-89D6-0142E0428F03}"/>
              </a:ext>
            </a:extLst>
          </p:cNvPr>
          <p:cNvSpPr txBox="1"/>
          <p:nvPr/>
        </p:nvSpPr>
        <p:spPr>
          <a:xfrm>
            <a:off x="435825" y="5882645"/>
            <a:ext cx="1854034" cy="369332"/>
          </a:xfrm>
          <a:prstGeom prst="rect">
            <a:avLst/>
          </a:prstGeom>
          <a:noFill/>
        </p:spPr>
        <p:txBody>
          <a:bodyPr wrap="none" rtlCol="0">
            <a:spAutoFit/>
          </a:bodyPr>
          <a:lstStyle/>
          <a:p>
            <a:r>
              <a:rPr lang="en-US" dirty="0"/>
              <a:t>Andrew Campbell</a:t>
            </a:r>
          </a:p>
        </p:txBody>
      </p:sp>
      <p:sp>
        <p:nvSpPr>
          <p:cNvPr id="19" name="TextBox 18">
            <a:extLst>
              <a:ext uri="{FF2B5EF4-FFF2-40B4-BE49-F238E27FC236}">
                <a16:creationId xmlns:a16="http://schemas.microsoft.com/office/drawing/2014/main" id="{312E050B-321B-7B47-91AA-FE805BDF0938}"/>
              </a:ext>
            </a:extLst>
          </p:cNvPr>
          <p:cNvSpPr txBox="1"/>
          <p:nvPr/>
        </p:nvSpPr>
        <p:spPr>
          <a:xfrm>
            <a:off x="6779762" y="3406209"/>
            <a:ext cx="1501308" cy="369332"/>
          </a:xfrm>
          <a:prstGeom prst="rect">
            <a:avLst/>
          </a:prstGeom>
          <a:noFill/>
        </p:spPr>
        <p:txBody>
          <a:bodyPr wrap="none" rtlCol="0">
            <a:spAutoFit/>
          </a:bodyPr>
          <a:lstStyle/>
          <a:p>
            <a:r>
              <a:rPr lang="en-US" dirty="0"/>
              <a:t>Michael </a:t>
            </a:r>
            <a:r>
              <a:rPr lang="en-US" dirty="0" err="1"/>
              <a:t>Zilske</a:t>
            </a:r>
            <a:endParaRPr lang="en-US" dirty="0"/>
          </a:p>
        </p:txBody>
      </p:sp>
    </p:spTree>
    <p:extLst>
      <p:ext uri="{BB962C8B-B14F-4D97-AF65-F5344CB8AC3E}">
        <p14:creationId xmlns:p14="http://schemas.microsoft.com/office/powerpoint/2010/main" val="18871082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BEAM Objective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5</a:t>
            </a:fld>
            <a:endParaRPr lang="en-US"/>
          </a:p>
        </p:txBody>
      </p:sp>
      <p:pic>
        <p:nvPicPr>
          <p:cNvPr id="8" name="Picture 7"/>
          <p:cNvPicPr>
            <a:picLocks noChangeAspect="1"/>
          </p:cNvPicPr>
          <p:nvPr/>
        </p:nvPicPr>
        <p:blipFill rotWithShape="1">
          <a:blip r:embed="rId4"/>
          <a:srcRect b="7124"/>
          <a:stretch/>
        </p:blipFill>
        <p:spPr>
          <a:xfrm>
            <a:off x="4002518" y="1492370"/>
            <a:ext cx="4848183" cy="3665784"/>
          </a:xfrm>
          <a:prstGeom prst="rect">
            <a:avLst/>
          </a:prstGeom>
        </p:spPr>
      </p:pic>
      <p:sp>
        <p:nvSpPr>
          <p:cNvPr id="5" name="Content Placeholder 4"/>
          <p:cNvSpPr>
            <a:spLocks noGrp="1"/>
          </p:cNvSpPr>
          <p:nvPr>
            <p:ph sz="half" idx="1"/>
          </p:nvPr>
        </p:nvSpPr>
        <p:spPr>
          <a:xfrm>
            <a:off x="150334" y="5038416"/>
            <a:ext cx="2978782" cy="1371754"/>
          </a:xfrm>
        </p:spPr>
        <p:txBody>
          <a:bodyPr>
            <a:noAutofit/>
          </a:bodyPr>
          <a:lstStyle/>
          <a:p>
            <a:pPr marL="285750" lvl="0" indent="-285750">
              <a:spcBef>
                <a:spcPts val="0"/>
              </a:spcBef>
              <a:buClr>
                <a:schemeClr val="dk1"/>
              </a:buClr>
              <a:buSzPct val="100000"/>
              <a:buFont typeface="Arial"/>
              <a:buChar char="•"/>
            </a:pPr>
            <a:r>
              <a:rPr lang="en-US" dirty="0">
                <a:solidFill>
                  <a:schemeClr val="dk1"/>
                </a:solidFill>
                <a:latin typeface="Arial"/>
                <a:ea typeface="Arial"/>
                <a:cs typeface="Arial"/>
                <a:sym typeface="Arial"/>
              </a:rPr>
              <a:t>Develop mobility simulation engine designed for parallel execution and demand responsive transportation</a:t>
            </a:r>
            <a:endParaRPr lang="en-US" dirty="0">
              <a:solidFill>
                <a:schemeClr val="dk1"/>
              </a:solidFill>
              <a:latin typeface="Arial"/>
              <a:cs typeface="Arial"/>
              <a:sym typeface="Arial"/>
            </a:endParaRPr>
          </a:p>
          <a:p>
            <a:pPr marL="285750" indent="-285750">
              <a:spcBef>
                <a:spcPts val="0"/>
              </a:spcBef>
              <a:buClr>
                <a:schemeClr val="dk1"/>
              </a:buClr>
              <a:buSzPct val="100000"/>
              <a:buFont typeface="Arial"/>
              <a:buChar char="•"/>
            </a:pPr>
            <a:endParaRPr lang="en-US" sz="1400" dirty="0">
              <a:solidFill>
                <a:schemeClr val="dk1"/>
              </a:solidFill>
              <a:latin typeface="Arial"/>
              <a:cs typeface="Arial"/>
              <a:sym typeface="Arial"/>
            </a:endParaRPr>
          </a:p>
          <a:p>
            <a:pPr marL="460375" lvl="1" indent="-285750">
              <a:spcBef>
                <a:spcPts val="0"/>
              </a:spcBef>
              <a:buClr>
                <a:schemeClr val="dk1"/>
              </a:buClr>
              <a:buSzPct val="100000"/>
              <a:buFont typeface="Arial"/>
              <a:buChar char="•"/>
            </a:pPr>
            <a:endParaRPr lang="en-US" sz="1400" dirty="0"/>
          </a:p>
          <a:p>
            <a:endParaRPr lang="en-US" sz="1400" dirty="0"/>
          </a:p>
          <a:p>
            <a:endParaRPr lang="en-US" sz="1400" dirty="0"/>
          </a:p>
        </p:txBody>
      </p:sp>
      <p:sp>
        <p:nvSpPr>
          <p:cNvPr id="6" name="Content Placeholder 2">
            <a:extLst>
              <a:ext uri="{FF2B5EF4-FFF2-40B4-BE49-F238E27FC236}">
                <a16:creationId xmlns:a16="http://schemas.microsoft.com/office/drawing/2014/main" id="{ABACF033-8792-8D49-BD7D-A6293199200A}"/>
              </a:ext>
            </a:extLst>
          </p:cNvPr>
          <p:cNvSpPr txBox="1">
            <a:spLocks/>
          </p:cNvSpPr>
          <p:nvPr/>
        </p:nvSpPr>
        <p:spPr>
          <a:xfrm>
            <a:off x="310961" y="1678827"/>
            <a:ext cx="2948706" cy="833375"/>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ct val="100000"/>
              <a:buFont typeface="Arial"/>
              <a:buChar char="•"/>
            </a:pPr>
            <a:r>
              <a:rPr lang="en-US" dirty="0">
                <a:solidFill>
                  <a:schemeClr val="dk1"/>
                </a:solidFill>
              </a:rPr>
              <a:t>Transportation system becoming more dynamic</a:t>
            </a:r>
          </a:p>
          <a:p>
            <a:pPr>
              <a:spcBef>
                <a:spcPts val="0"/>
              </a:spcBef>
              <a:buClr>
                <a:schemeClr val="dk1"/>
              </a:buClr>
              <a:buSzPct val="100000"/>
              <a:buFont typeface="Arial"/>
              <a:buChar char="•"/>
            </a:pPr>
            <a:r>
              <a:rPr lang="en-US" dirty="0">
                <a:solidFill>
                  <a:schemeClr val="dk1"/>
                </a:solidFill>
              </a:rPr>
              <a:t>Scalable dynamic simulation</a:t>
            </a:r>
          </a:p>
        </p:txBody>
      </p:sp>
      <p:sp>
        <p:nvSpPr>
          <p:cNvPr id="7" name="Rectangle 6">
            <a:extLst>
              <a:ext uri="{FF2B5EF4-FFF2-40B4-BE49-F238E27FC236}">
                <a16:creationId xmlns:a16="http://schemas.microsoft.com/office/drawing/2014/main" id="{12E7FF1B-F46B-AE49-B0CD-4953C6597768}"/>
              </a:ext>
            </a:extLst>
          </p:cNvPr>
          <p:cNvSpPr/>
          <p:nvPr/>
        </p:nvSpPr>
        <p:spPr>
          <a:xfrm>
            <a:off x="78584" y="1317671"/>
            <a:ext cx="1693092" cy="430887"/>
          </a:xfrm>
          <a:prstGeom prst="rect">
            <a:avLst/>
          </a:prstGeom>
        </p:spPr>
        <p:txBody>
          <a:bodyPr wrap="none">
            <a:spAutoFit/>
          </a:bodyPr>
          <a:lstStyle/>
          <a:p>
            <a:r>
              <a:rPr lang="en-US" sz="2200" b="1" dirty="0">
                <a:solidFill>
                  <a:srgbClr val="000000"/>
                </a:solidFill>
                <a:latin typeface="Arial" panose="020B0604020202020204" pitchFamily="34" charset="0"/>
                <a:cs typeface="Arial" panose="020B0604020202020204" pitchFamily="34" charset="0"/>
              </a:rPr>
              <a:t>Challenges</a:t>
            </a:r>
          </a:p>
        </p:txBody>
      </p:sp>
      <p:sp>
        <p:nvSpPr>
          <p:cNvPr id="9" name="Rectangle 8">
            <a:extLst>
              <a:ext uri="{FF2B5EF4-FFF2-40B4-BE49-F238E27FC236}">
                <a16:creationId xmlns:a16="http://schemas.microsoft.com/office/drawing/2014/main" id="{398F858F-526D-FA43-A7CA-4F165886D64D}"/>
              </a:ext>
            </a:extLst>
          </p:cNvPr>
          <p:cNvSpPr/>
          <p:nvPr/>
        </p:nvSpPr>
        <p:spPr>
          <a:xfrm>
            <a:off x="78584" y="2625499"/>
            <a:ext cx="1320819" cy="430887"/>
          </a:xfrm>
          <a:prstGeom prst="rect">
            <a:avLst/>
          </a:prstGeom>
        </p:spPr>
        <p:txBody>
          <a:bodyPr wrap="square">
            <a:spAutoFit/>
          </a:bodyPr>
          <a:lstStyle/>
          <a:p>
            <a:r>
              <a:rPr lang="en-US" sz="2200" b="1" dirty="0">
                <a:solidFill>
                  <a:srgbClr val="000000"/>
                </a:solidFill>
                <a:latin typeface="Arial" panose="020B0604020202020204" pitchFamily="34" charset="0"/>
                <a:cs typeface="Arial" panose="020B0604020202020204" pitchFamily="34" charset="0"/>
              </a:rPr>
              <a:t>Goal</a:t>
            </a:r>
          </a:p>
        </p:txBody>
      </p:sp>
      <p:sp>
        <p:nvSpPr>
          <p:cNvPr id="10" name="Content Placeholder 2">
            <a:extLst>
              <a:ext uri="{FF2B5EF4-FFF2-40B4-BE49-F238E27FC236}">
                <a16:creationId xmlns:a16="http://schemas.microsoft.com/office/drawing/2014/main" id="{02F30B72-17A1-364B-83DB-56B4597A79BE}"/>
              </a:ext>
            </a:extLst>
          </p:cNvPr>
          <p:cNvSpPr txBox="1">
            <a:spLocks/>
          </p:cNvSpPr>
          <p:nvPr/>
        </p:nvSpPr>
        <p:spPr>
          <a:xfrm>
            <a:off x="240079" y="2999779"/>
            <a:ext cx="2829388" cy="1394493"/>
          </a:xfrm>
          <a:prstGeom prst="rect">
            <a:avLst/>
          </a:prstGeom>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Arial" charset="0"/>
                <a:ea typeface="Arial"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Clr>
                <a:schemeClr val="dk1"/>
              </a:buClr>
              <a:buSzPct val="100000"/>
              <a:buFont typeface="Arial"/>
              <a:buChar char="•"/>
            </a:pPr>
            <a:r>
              <a:rPr lang="en-US" dirty="0">
                <a:solidFill>
                  <a:schemeClr val="dk1"/>
                </a:solidFill>
              </a:rPr>
              <a:t>Estimate the energy and accessibility implications of modal shift among conventional transit and emerging travel systems (emphasis on transit vs. TNCs and electrification)</a:t>
            </a:r>
            <a:endParaRPr lang="en-US" dirty="0">
              <a:solidFill>
                <a:schemeClr val="dk1"/>
              </a:solidFill>
              <a:latin typeface="Arial"/>
              <a:ea typeface="Arial"/>
              <a:cs typeface="Arial"/>
              <a:sym typeface="Arial"/>
            </a:endParaRPr>
          </a:p>
          <a:p>
            <a:pPr marL="171450" indent="-171450">
              <a:spcBef>
                <a:spcPts val="0"/>
              </a:spcBef>
              <a:buClr>
                <a:schemeClr val="dk1"/>
              </a:buClr>
              <a:buSzPct val="100000"/>
              <a:buFont typeface="Arial"/>
              <a:buChar char="•"/>
            </a:pPr>
            <a:endParaRPr lang="en-US" dirty="0">
              <a:solidFill>
                <a:schemeClr val="dk1"/>
              </a:solidFill>
              <a:latin typeface="Arial"/>
              <a:ea typeface="Arial"/>
              <a:cs typeface="Arial"/>
              <a:sym typeface="Arial"/>
            </a:endParaRPr>
          </a:p>
        </p:txBody>
      </p:sp>
      <p:sp>
        <p:nvSpPr>
          <p:cNvPr id="11" name="Rectangle 10">
            <a:extLst>
              <a:ext uri="{FF2B5EF4-FFF2-40B4-BE49-F238E27FC236}">
                <a16:creationId xmlns:a16="http://schemas.microsoft.com/office/drawing/2014/main" id="{6D5EF9F4-703F-EB4B-A922-020E241BAD7A}"/>
              </a:ext>
            </a:extLst>
          </p:cNvPr>
          <p:cNvSpPr/>
          <p:nvPr/>
        </p:nvSpPr>
        <p:spPr>
          <a:xfrm>
            <a:off x="150332" y="4607528"/>
            <a:ext cx="1496998" cy="430887"/>
          </a:xfrm>
          <a:prstGeom prst="rect">
            <a:avLst/>
          </a:prstGeom>
        </p:spPr>
        <p:txBody>
          <a:bodyPr wrap="square">
            <a:spAutoFit/>
          </a:bodyPr>
          <a:lstStyle/>
          <a:p>
            <a:r>
              <a:rPr lang="en-US" sz="2200" b="1" dirty="0">
                <a:solidFill>
                  <a:srgbClr val="000000"/>
                </a:solidFill>
                <a:latin typeface="Arial" panose="020B0604020202020204" pitchFamily="34" charset="0"/>
                <a:cs typeface="Arial" panose="020B0604020202020204" pitchFamily="34" charset="0"/>
              </a:rPr>
              <a:t>Approach</a:t>
            </a:r>
          </a:p>
        </p:txBody>
      </p:sp>
      <p:pic>
        <p:nvPicPr>
          <p:cNvPr id="12" name="beam-viz-1-minute" descr="Video animation of BEAM model in San Francisco Bay Area. Traces of travelers moving through the urban landscape using multiple modes of travel. Starbursts showing the location and intensity of mode choice utility.">
            <a:hlinkClick r:id="" action="ppaction://media"/>
            <a:extLst>
              <a:ext uri="{FF2B5EF4-FFF2-40B4-BE49-F238E27FC236}">
                <a16:creationId xmlns:a16="http://schemas.microsoft.com/office/drawing/2014/main" id="{DCA1AD12-2F85-5F49-8ABC-779570A17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8618" y="1421269"/>
            <a:ext cx="5612084" cy="4209063"/>
          </a:xfrm>
          <a:prstGeom prst="rect">
            <a:avLst/>
          </a:prstGeom>
        </p:spPr>
      </p:pic>
    </p:spTree>
    <p:extLst>
      <p:ext uri="{BB962C8B-B14F-4D97-AF65-F5344CB8AC3E}">
        <p14:creationId xmlns:p14="http://schemas.microsoft.com/office/powerpoint/2010/main" val="40118186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BEAM is for Resource Markets</a:t>
            </a:r>
            <a:endParaRPr lang="en-US" sz="3200" dirty="0"/>
          </a:p>
        </p:txBody>
      </p:sp>
      <p:sp>
        <p:nvSpPr>
          <p:cNvPr id="3" name="Content Placeholder 2"/>
          <p:cNvSpPr>
            <a:spLocks noGrp="1"/>
          </p:cNvSpPr>
          <p:nvPr>
            <p:ph sz="half" idx="1"/>
          </p:nvPr>
        </p:nvSpPr>
        <p:spPr>
          <a:xfrm>
            <a:off x="4545107" y="3139266"/>
            <a:ext cx="4383099" cy="2388685"/>
          </a:xfrm>
        </p:spPr>
        <p:txBody>
          <a:bodyPr>
            <a:noAutofit/>
          </a:bodyPr>
          <a:lstStyle/>
          <a:p>
            <a:r>
              <a:rPr lang="en-US" sz="2000" dirty="0"/>
              <a:t>Demand (governed by behaviors):</a:t>
            </a:r>
          </a:p>
          <a:p>
            <a:pPr lvl="1"/>
            <a:r>
              <a:rPr lang="en-US" sz="2000" dirty="0"/>
              <a:t>Mode Choice</a:t>
            </a:r>
          </a:p>
          <a:p>
            <a:pPr lvl="2"/>
            <a:r>
              <a:rPr lang="en-US" sz="2000" dirty="0"/>
              <a:t>Price &amp; Time Sensitive</a:t>
            </a:r>
          </a:p>
          <a:p>
            <a:pPr lvl="1"/>
            <a:r>
              <a:rPr lang="en-US" sz="2000" dirty="0"/>
              <a:t>Route Choice</a:t>
            </a:r>
          </a:p>
          <a:p>
            <a:pPr lvl="2"/>
            <a:r>
              <a:rPr lang="en-US" sz="2000" dirty="0"/>
              <a:t>Multimodal</a:t>
            </a:r>
          </a:p>
          <a:p>
            <a:pPr lvl="1"/>
            <a:r>
              <a:rPr lang="en-US" sz="2000" dirty="0"/>
              <a:t>Rerouting</a:t>
            </a:r>
          </a:p>
          <a:p>
            <a:pPr lvl="1"/>
            <a:r>
              <a:rPr lang="en-US" sz="2000" dirty="0"/>
              <a:t>Park Choice</a:t>
            </a:r>
          </a:p>
          <a:p>
            <a:pPr lvl="1"/>
            <a:r>
              <a:rPr lang="en-US" sz="2000" dirty="0"/>
              <a:t>Refuel Choice</a:t>
            </a:r>
          </a:p>
        </p:txBody>
      </p:sp>
      <p:sp>
        <p:nvSpPr>
          <p:cNvPr id="4" name="Slide Number Placeholder 3"/>
          <p:cNvSpPr>
            <a:spLocks noGrp="1"/>
          </p:cNvSpPr>
          <p:nvPr>
            <p:ph type="sldNum" sz="quarter" idx="12"/>
          </p:nvPr>
        </p:nvSpPr>
        <p:spPr>
          <a:xfrm>
            <a:off x="8217730" y="6365646"/>
            <a:ext cx="632971" cy="365125"/>
          </a:xfrm>
        </p:spPr>
        <p:txBody>
          <a:bodyPr/>
          <a:lstStyle/>
          <a:p>
            <a:fld id="{B9696785-F0B2-4BDE-878D-D3B47AE913CD}" type="slidenum">
              <a:rPr lang="en-US" smtClean="0"/>
              <a:t>6</a:t>
            </a:fld>
            <a:endParaRPr lang="en-US"/>
          </a:p>
        </p:txBody>
      </p:sp>
      <p:sp>
        <p:nvSpPr>
          <p:cNvPr id="6" name="Content Placeholder 2"/>
          <p:cNvSpPr>
            <a:spLocks noGrp="1"/>
          </p:cNvSpPr>
          <p:nvPr>
            <p:ph sz="half" idx="1"/>
          </p:nvPr>
        </p:nvSpPr>
        <p:spPr>
          <a:xfrm>
            <a:off x="839258" y="1372776"/>
            <a:ext cx="3705849" cy="2010996"/>
          </a:xfrm>
        </p:spPr>
        <p:txBody>
          <a:bodyPr>
            <a:noAutofit/>
          </a:bodyPr>
          <a:lstStyle/>
          <a:p>
            <a:r>
              <a:rPr lang="en-US" sz="2000" dirty="0"/>
              <a:t>Resource Markets:</a:t>
            </a:r>
          </a:p>
          <a:p>
            <a:pPr lvl="1"/>
            <a:r>
              <a:rPr lang="en-US" sz="2000" dirty="0"/>
              <a:t>Road Capacity</a:t>
            </a:r>
          </a:p>
          <a:p>
            <a:pPr lvl="1"/>
            <a:r>
              <a:rPr lang="en-US" sz="2000" dirty="0"/>
              <a:t>Vehicle Capacity</a:t>
            </a:r>
          </a:p>
          <a:p>
            <a:pPr lvl="1"/>
            <a:r>
              <a:rPr lang="en-US" sz="2000" dirty="0"/>
              <a:t>TNC Availability</a:t>
            </a:r>
          </a:p>
          <a:p>
            <a:pPr lvl="1"/>
            <a:r>
              <a:rPr lang="en-US" sz="2000" dirty="0"/>
              <a:t>Parking/Refueling Access</a:t>
            </a:r>
          </a:p>
        </p:txBody>
      </p:sp>
      <p:sp>
        <p:nvSpPr>
          <p:cNvPr id="9" name="Content Placeholder 2"/>
          <p:cNvSpPr>
            <a:spLocks noGrp="1"/>
          </p:cNvSpPr>
          <p:nvPr>
            <p:ph sz="half" idx="1"/>
          </p:nvPr>
        </p:nvSpPr>
        <p:spPr>
          <a:xfrm>
            <a:off x="829733" y="3143832"/>
            <a:ext cx="3715374" cy="4709589"/>
          </a:xfrm>
        </p:spPr>
        <p:txBody>
          <a:bodyPr>
            <a:noAutofit/>
          </a:bodyPr>
          <a:lstStyle/>
          <a:p>
            <a:r>
              <a:rPr lang="en-US" sz="2000" dirty="0"/>
              <a:t>Supply:</a:t>
            </a:r>
          </a:p>
          <a:p>
            <a:pPr lvl="1"/>
            <a:r>
              <a:rPr lang="en-US" sz="2000" dirty="0"/>
              <a:t>Driving</a:t>
            </a:r>
          </a:p>
          <a:p>
            <a:pPr lvl="1"/>
            <a:r>
              <a:rPr lang="en-US" sz="2000" dirty="0"/>
              <a:t>Transit (any GTFS)</a:t>
            </a:r>
          </a:p>
          <a:p>
            <a:pPr lvl="1"/>
            <a:r>
              <a:rPr lang="en-US" sz="2000" dirty="0"/>
              <a:t>Walk</a:t>
            </a:r>
          </a:p>
          <a:p>
            <a:pPr lvl="1"/>
            <a:r>
              <a:rPr lang="en-US" sz="2000" dirty="0"/>
              <a:t>TNC (automated, manual)</a:t>
            </a:r>
          </a:p>
          <a:p>
            <a:pPr lvl="1"/>
            <a:r>
              <a:rPr lang="en-US" sz="2000" dirty="0"/>
              <a:t>Parking</a:t>
            </a:r>
          </a:p>
          <a:p>
            <a:pPr lvl="1"/>
            <a:r>
              <a:rPr lang="en-US" sz="2000" dirty="0"/>
              <a:t>Refueling Infrastructure</a:t>
            </a:r>
          </a:p>
          <a:p>
            <a:pPr lvl="1"/>
            <a:r>
              <a:rPr lang="en-US" sz="2000" dirty="0"/>
              <a:t>Biking</a:t>
            </a:r>
          </a:p>
        </p:txBody>
      </p:sp>
      <p:grpSp>
        <p:nvGrpSpPr>
          <p:cNvPr id="11" name="Group 10"/>
          <p:cNvGrpSpPr/>
          <p:nvPr/>
        </p:nvGrpSpPr>
        <p:grpSpPr>
          <a:xfrm>
            <a:off x="5422582" y="1336919"/>
            <a:ext cx="1895483" cy="1802347"/>
            <a:chOff x="5014979" y="1468044"/>
            <a:chExt cx="2201217" cy="2093058"/>
          </a:xfrm>
        </p:grpSpPr>
        <p:pic>
          <p:nvPicPr>
            <p:cNvPr id="8" name="Picture 7"/>
            <p:cNvPicPr>
              <a:picLocks noChangeAspect="1"/>
            </p:cNvPicPr>
            <p:nvPr/>
          </p:nvPicPr>
          <p:blipFill rotWithShape="1">
            <a:blip r:embed="rId2"/>
            <a:srcRect l="7647"/>
            <a:stretch/>
          </p:blipFill>
          <p:spPr>
            <a:xfrm>
              <a:off x="5283199" y="1468044"/>
              <a:ext cx="1932997" cy="2093058"/>
            </a:xfrm>
            <a:prstGeom prst="rect">
              <a:avLst/>
            </a:prstGeom>
          </p:spPr>
        </p:pic>
        <p:sp>
          <p:nvSpPr>
            <p:cNvPr id="10" name="TextBox 9"/>
            <p:cNvSpPr txBox="1"/>
            <p:nvPr/>
          </p:nvSpPr>
          <p:spPr>
            <a:xfrm rot="16200000">
              <a:off x="4634298" y="2288515"/>
              <a:ext cx="1069139" cy="307777"/>
            </a:xfrm>
            <a:prstGeom prst="rect">
              <a:avLst/>
            </a:prstGeom>
            <a:noFill/>
          </p:spPr>
          <p:txBody>
            <a:bodyPr wrap="none" rtlCol="0">
              <a:spAutoFit/>
            </a:bodyPr>
            <a:lstStyle/>
            <a:p>
              <a:r>
                <a:rPr lang="en-US" sz="1400" dirty="0"/>
                <a:t>Cost &amp; Time</a:t>
              </a:r>
            </a:p>
          </p:txBody>
        </p:sp>
      </p:grpSp>
    </p:spTree>
    <p:extLst>
      <p:ext uri="{BB962C8B-B14F-4D97-AF65-F5344CB8AC3E}">
        <p14:creationId xmlns:p14="http://schemas.microsoft.com/office/powerpoint/2010/main" val="4070945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What is BEAM?</a:t>
            </a:r>
            <a:endParaRPr lang="en-US" sz="3200" dirty="0"/>
          </a:p>
        </p:txBody>
      </p:sp>
      <p:sp>
        <p:nvSpPr>
          <p:cNvPr id="3" name="Content Placeholder 2"/>
          <p:cNvSpPr>
            <a:spLocks noGrp="1"/>
          </p:cNvSpPr>
          <p:nvPr>
            <p:ph sz="half" idx="1"/>
          </p:nvPr>
        </p:nvSpPr>
        <p:spPr>
          <a:xfrm>
            <a:off x="310961" y="1445647"/>
            <a:ext cx="4066306" cy="4554817"/>
          </a:xfrm>
        </p:spPr>
        <p:txBody>
          <a:bodyPr>
            <a:noAutofit/>
          </a:bodyPr>
          <a:lstStyle/>
          <a:p>
            <a:r>
              <a:rPr lang="en-US" sz="2000" dirty="0"/>
              <a:t>Primarily a new </a:t>
            </a:r>
            <a:r>
              <a:rPr lang="en-US" sz="2000" dirty="0" err="1"/>
              <a:t>mobsim</a:t>
            </a:r>
            <a:r>
              <a:rPr lang="en-US" sz="2000" dirty="0"/>
              <a:t> engine for </a:t>
            </a:r>
            <a:r>
              <a:rPr lang="en-US" sz="2000" dirty="0" err="1"/>
              <a:t>MATSim</a:t>
            </a:r>
            <a:endParaRPr lang="en-US" sz="2000" dirty="0"/>
          </a:p>
          <a:p>
            <a:r>
              <a:rPr lang="en-US" sz="2000" dirty="0"/>
              <a:t>Introduces new approach to parallel execution to the </a:t>
            </a:r>
            <a:r>
              <a:rPr lang="en-US" sz="2000" dirty="0" err="1"/>
              <a:t>mobsim</a:t>
            </a:r>
            <a:endParaRPr lang="en-US" sz="2000" dirty="0"/>
          </a:p>
          <a:p>
            <a:r>
              <a:rPr lang="en-US" sz="2000" dirty="0"/>
              <a:t>Written in Scala</a:t>
            </a:r>
          </a:p>
          <a:p>
            <a:r>
              <a:rPr lang="en-US" sz="2000" dirty="0"/>
              <a:t>Maintains as much compatibility with </a:t>
            </a:r>
            <a:r>
              <a:rPr lang="en-US" sz="2000" dirty="0" err="1"/>
              <a:t>MATSim</a:t>
            </a:r>
            <a:r>
              <a:rPr lang="en-US" sz="2000" dirty="0"/>
              <a:t> as possible</a:t>
            </a:r>
          </a:p>
          <a:p>
            <a:pPr lvl="1"/>
            <a:r>
              <a:rPr lang="en-US" sz="2000" dirty="0"/>
              <a:t>All standard </a:t>
            </a:r>
            <a:r>
              <a:rPr lang="en-US" sz="2000" dirty="0" err="1"/>
              <a:t>MATSim</a:t>
            </a:r>
            <a:r>
              <a:rPr lang="en-US" sz="2000" dirty="0"/>
              <a:t> events are thrown</a:t>
            </a:r>
          </a:p>
          <a:p>
            <a:pPr lvl="1"/>
            <a:r>
              <a:rPr lang="en-US" sz="2000" dirty="0"/>
              <a:t>Runs from </a:t>
            </a:r>
            <a:r>
              <a:rPr lang="en-US" sz="2000" dirty="0" err="1"/>
              <a:t>MATSim</a:t>
            </a:r>
            <a:r>
              <a:rPr lang="en-US" sz="2000" dirty="0"/>
              <a:t> inputs and configuration data along with some new inputs</a:t>
            </a:r>
          </a:p>
          <a:p>
            <a:pPr lvl="1"/>
            <a:endParaRPr lang="en-US" sz="2000" dirty="0"/>
          </a:p>
        </p:txBody>
      </p:sp>
      <p:sp>
        <p:nvSpPr>
          <p:cNvPr id="4" name="Slide Number Placeholder 3"/>
          <p:cNvSpPr>
            <a:spLocks noGrp="1"/>
          </p:cNvSpPr>
          <p:nvPr>
            <p:ph type="sldNum" sz="quarter" idx="12"/>
          </p:nvPr>
        </p:nvSpPr>
        <p:spPr/>
        <p:txBody>
          <a:bodyPr/>
          <a:lstStyle/>
          <a:p>
            <a:fld id="{B9696785-F0B2-4BDE-878D-D3B47AE913CD}" type="slidenum">
              <a:rPr lang="en-US" smtClean="0"/>
              <a:t>7</a:t>
            </a:fld>
            <a:endParaRPr lang="en-US"/>
          </a:p>
        </p:txBody>
      </p:sp>
      <p:pic>
        <p:nvPicPr>
          <p:cNvPr id="9" name="Picture 8" descr="beam-matsim.pdf"/>
          <p:cNvPicPr>
            <a:picLocks noChangeAspect="1"/>
          </p:cNvPicPr>
          <p:nvPr/>
        </p:nvPicPr>
        <p:blipFill rotWithShape="1">
          <a:blip r:embed="rId2">
            <a:extLst>
              <a:ext uri="{28A0092B-C50C-407E-A947-70E740481C1C}">
                <a14:useLocalDpi xmlns:a14="http://schemas.microsoft.com/office/drawing/2010/main" val="0"/>
              </a:ext>
            </a:extLst>
          </a:blip>
          <a:srcRect l="4586" t="5991" r="4170" b="4768"/>
          <a:stretch/>
        </p:blipFill>
        <p:spPr>
          <a:xfrm>
            <a:off x="4596980" y="2055518"/>
            <a:ext cx="4154150" cy="2812816"/>
          </a:xfrm>
          <a:prstGeom prst="rect">
            <a:avLst/>
          </a:prstGeom>
        </p:spPr>
      </p:pic>
    </p:spTree>
    <p:extLst>
      <p:ext uri="{BB962C8B-B14F-4D97-AF65-F5344CB8AC3E}">
        <p14:creationId xmlns:p14="http://schemas.microsoft.com/office/powerpoint/2010/main" val="18550425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What does BEAM solve?</a:t>
            </a:r>
            <a:endParaRPr lang="en-US" sz="3200" dirty="0"/>
          </a:p>
        </p:txBody>
      </p:sp>
      <p:sp>
        <p:nvSpPr>
          <p:cNvPr id="3" name="Content Placeholder 2"/>
          <p:cNvSpPr>
            <a:spLocks noGrp="1"/>
          </p:cNvSpPr>
          <p:nvPr>
            <p:ph sz="half" idx="1"/>
          </p:nvPr>
        </p:nvSpPr>
        <p:spPr>
          <a:xfrm>
            <a:off x="310961" y="1445647"/>
            <a:ext cx="8539740" cy="4554817"/>
          </a:xfrm>
        </p:spPr>
        <p:txBody>
          <a:bodyPr>
            <a:noAutofit/>
          </a:bodyPr>
          <a:lstStyle/>
          <a:p>
            <a:r>
              <a:rPr lang="en-US" sz="3200" dirty="0"/>
              <a:t>Parallel execution of within-day dynamics including resource competition</a:t>
            </a:r>
            <a:br>
              <a:rPr lang="en-US" sz="3200" dirty="0"/>
            </a:br>
            <a:endParaRPr lang="en-US" sz="3200" dirty="0"/>
          </a:p>
          <a:p>
            <a:r>
              <a:rPr lang="en-US" sz="3200" dirty="0"/>
              <a:t>Fully multimodal from the ground up</a:t>
            </a:r>
          </a:p>
          <a:p>
            <a:endParaRPr lang="en-US" sz="3200" dirty="0"/>
          </a:p>
          <a:p>
            <a:r>
              <a:rPr lang="en-US" sz="3200" dirty="0"/>
              <a:t>Decoupling traffic sim from other within-day dynamics</a:t>
            </a:r>
          </a:p>
        </p:txBody>
      </p:sp>
      <p:sp>
        <p:nvSpPr>
          <p:cNvPr id="4" name="Slide Number Placeholder 3"/>
          <p:cNvSpPr>
            <a:spLocks noGrp="1"/>
          </p:cNvSpPr>
          <p:nvPr>
            <p:ph type="sldNum" sz="quarter" idx="12"/>
          </p:nvPr>
        </p:nvSpPr>
        <p:spPr/>
        <p:txBody>
          <a:bodyPr/>
          <a:lstStyle/>
          <a:p>
            <a:fld id="{B9696785-F0B2-4BDE-878D-D3B47AE913CD}" type="slidenum">
              <a:rPr lang="en-US" smtClean="0"/>
              <a:t>8</a:t>
            </a:fld>
            <a:endParaRPr lang="en-US"/>
          </a:p>
        </p:txBody>
      </p:sp>
    </p:spTree>
    <p:extLst>
      <p:ext uri="{BB962C8B-B14F-4D97-AF65-F5344CB8AC3E}">
        <p14:creationId xmlns:p14="http://schemas.microsoft.com/office/powerpoint/2010/main" val="3495834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ym typeface="Calibri"/>
              </a:rPr>
              <a:t>BEAM Architecture</a:t>
            </a:r>
            <a:endParaRPr lang="en-US" sz="3200" dirty="0"/>
          </a:p>
        </p:txBody>
      </p:sp>
      <p:sp>
        <p:nvSpPr>
          <p:cNvPr id="4" name="Slide Number Placeholder 3"/>
          <p:cNvSpPr>
            <a:spLocks noGrp="1"/>
          </p:cNvSpPr>
          <p:nvPr>
            <p:ph type="sldNum" sz="quarter" idx="12"/>
          </p:nvPr>
        </p:nvSpPr>
        <p:spPr/>
        <p:txBody>
          <a:bodyPr/>
          <a:lstStyle/>
          <a:p>
            <a:fld id="{B9696785-F0B2-4BDE-878D-D3B47AE913CD}" type="slidenum">
              <a:rPr lang="en-US" smtClean="0"/>
              <a:t>9</a:t>
            </a:fld>
            <a:endParaRPr lang="en-US"/>
          </a:p>
        </p:txBody>
      </p:sp>
      <p:pic>
        <p:nvPicPr>
          <p:cNvPr id="7" name="Picture 6">
            <a:extLst>
              <a:ext uri="{FF2B5EF4-FFF2-40B4-BE49-F238E27FC236}">
                <a16:creationId xmlns:a16="http://schemas.microsoft.com/office/drawing/2014/main" id="{72C6F130-4F66-9542-9E73-A0C3C979E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59" y="1783516"/>
            <a:ext cx="8681537" cy="3946153"/>
          </a:xfrm>
          <a:prstGeom prst="rect">
            <a:avLst/>
          </a:prstGeom>
        </p:spPr>
      </p:pic>
      <p:sp>
        <p:nvSpPr>
          <p:cNvPr id="5" name="TextBox 4">
            <a:extLst>
              <a:ext uri="{FF2B5EF4-FFF2-40B4-BE49-F238E27FC236}">
                <a16:creationId xmlns:a16="http://schemas.microsoft.com/office/drawing/2014/main" id="{33C3F058-13A7-FA43-89C9-0A6429B0E704}"/>
              </a:ext>
            </a:extLst>
          </p:cNvPr>
          <p:cNvSpPr txBox="1"/>
          <p:nvPr/>
        </p:nvSpPr>
        <p:spPr>
          <a:xfrm>
            <a:off x="270802" y="1567183"/>
            <a:ext cx="2443041" cy="430887"/>
          </a:xfrm>
          <a:prstGeom prst="rect">
            <a:avLst/>
          </a:prstGeom>
          <a:noFill/>
        </p:spPr>
        <p:txBody>
          <a:bodyPr wrap="none" rtlCol="0">
            <a:spAutoFit/>
          </a:bodyPr>
          <a:lstStyle/>
          <a:p>
            <a:r>
              <a:rPr lang="en-US" sz="2200" b="1" dirty="0"/>
              <a:t>BEAM Mobility Sim</a:t>
            </a:r>
          </a:p>
        </p:txBody>
      </p:sp>
    </p:spTree>
    <p:extLst>
      <p:ext uri="{BB962C8B-B14F-4D97-AF65-F5344CB8AC3E}">
        <p14:creationId xmlns:p14="http://schemas.microsoft.com/office/powerpoint/2010/main" val="32836519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12264</TotalTime>
  <Words>891</Words>
  <Application>Microsoft Office PowerPoint</Application>
  <PresentationFormat>On-screen Show (4:3)</PresentationFormat>
  <Paragraphs>198</Paragraphs>
  <Slides>25</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.AppleSystemUIFont</vt:lpstr>
      <vt:lpstr>Arial</vt:lpstr>
      <vt:lpstr>Calibri</vt:lpstr>
      <vt:lpstr>Calibri Light</vt:lpstr>
      <vt:lpstr>Franklin Gothic Book</vt:lpstr>
      <vt:lpstr>Franklin Gothic Medium</vt:lpstr>
      <vt:lpstr>Office Theme</vt:lpstr>
      <vt:lpstr>An Introduction to BEAM: a framework for Behavior, Energy, Autonomy, and Mobility</vt:lpstr>
      <vt:lpstr>PowerPoint Presentation</vt:lpstr>
      <vt:lpstr>PowerPoint Presentation</vt:lpstr>
      <vt:lpstr>Key BEAM Contributors</vt:lpstr>
      <vt:lpstr>BEAM Objective</vt:lpstr>
      <vt:lpstr>BEAM is for Resource Markets</vt:lpstr>
      <vt:lpstr>What is BEAM?</vt:lpstr>
      <vt:lpstr>What does BEAM solve?</vt:lpstr>
      <vt:lpstr>BEAM Architecture</vt:lpstr>
      <vt:lpstr>BEAM is designed for High Performance</vt:lpstr>
      <vt:lpstr>Behavioral Modeling in BEAM</vt:lpstr>
      <vt:lpstr>Surge Pricing, Rebalancing, Control</vt:lpstr>
      <vt:lpstr>Conceptual Vision for Model Integration</vt:lpstr>
      <vt:lpstr>Specific Vision for Model Integration</vt:lpstr>
      <vt:lpstr>Calibration</vt:lpstr>
      <vt:lpstr>Scenarios used for Illustrative Results</vt:lpstr>
      <vt:lpstr>Slicing SF Bay Daily Energy Consumption</vt:lpstr>
      <vt:lpstr>Price Sensitivities – Ride Hail Price</vt:lpstr>
      <vt:lpstr>Price Sensitivities – Transit Price</vt:lpstr>
      <vt:lpstr>Deadheading vs Price of Ride Hail</vt:lpstr>
      <vt:lpstr>Accessibility Measure</vt:lpstr>
      <vt:lpstr>Impact of Surge Pricing</vt:lpstr>
      <vt:lpstr>Ride Hail and Transit Capacities</vt:lpstr>
      <vt:lpstr>Impact of Value of Time</vt:lpstr>
      <vt:lpstr>QUESTIONS?</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Nealer, Rachael</dc:creator>
  <cp:lastModifiedBy>Billy C</cp:lastModifiedBy>
  <cp:revision>415</cp:revision>
  <cp:lastPrinted>2017-04-25T16:22:14Z</cp:lastPrinted>
  <dcterms:created xsi:type="dcterms:W3CDTF">2017-04-08T00:24:06Z</dcterms:created>
  <dcterms:modified xsi:type="dcterms:W3CDTF">2018-07-03T13:34:07Z</dcterms:modified>
</cp:coreProperties>
</file>